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92" r:id="rId2"/>
    <p:sldId id="324" r:id="rId3"/>
    <p:sldId id="306" r:id="rId4"/>
    <p:sldId id="316" r:id="rId5"/>
    <p:sldId id="303" r:id="rId6"/>
    <p:sldId id="315" r:id="rId7"/>
    <p:sldId id="319" r:id="rId8"/>
    <p:sldId id="323" r:id="rId9"/>
    <p:sldId id="313" r:id="rId10"/>
    <p:sldId id="304" r:id="rId11"/>
    <p:sldId id="320" r:id="rId12"/>
    <p:sldId id="321" r:id="rId13"/>
    <p:sldId id="317" r:id="rId14"/>
    <p:sldId id="312" r:id="rId15"/>
    <p:sldId id="318" r:id="rId16"/>
    <p:sldId id="295" r:id="rId17"/>
    <p:sldId id="322" r:id="rId18"/>
    <p:sldId id="32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1" autoAdjust="0"/>
    <p:restoredTop sz="75676" autoAdjust="0"/>
  </p:normalViewPr>
  <p:slideViewPr>
    <p:cSldViewPr snapToGrid="0">
      <p:cViewPr varScale="1">
        <p:scale>
          <a:sx n="86" d="100"/>
          <a:sy n="86" d="100"/>
        </p:scale>
        <p:origin x="130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1AEF4A-C73F-4A43-9B46-3054350F9096}" type="doc">
      <dgm:prSet loTypeId="urn:microsoft.com/office/officeart/2008/layout/AlternatingHexagons" loCatId="list" qsTypeId="urn:microsoft.com/office/officeart/2005/8/quickstyle/simple1" qsCatId="simple" csTypeId="urn:microsoft.com/office/officeart/2005/8/colors/colorful4" csCatId="colorful" phldr="1"/>
      <dgm:spPr/>
      <dgm:t>
        <a:bodyPr/>
        <a:lstStyle/>
        <a:p>
          <a:endParaRPr lang="en-US"/>
        </a:p>
      </dgm:t>
    </dgm:pt>
    <dgm:pt modelId="{A9F539A3-FB8B-4E54-98B3-19CF27541BD2}">
      <dgm:prSet phldrT="[Text]" custT="1"/>
      <dgm:spPr/>
      <dgm:t>
        <a:bodyPr/>
        <a:lstStyle/>
        <a:p>
          <a:r>
            <a:rPr lang="en-US" sz="1400" b="1" dirty="0">
              <a:solidFill>
                <a:schemeClr val="tx1"/>
              </a:solidFill>
            </a:rPr>
            <a:t>Ayan Guha</a:t>
          </a:r>
        </a:p>
      </dgm:t>
    </dgm:pt>
    <dgm:pt modelId="{89327897-140C-4F87-A082-F36B52EE607E}" type="parTrans" cxnId="{6F5C72A9-14CE-4778-B4DF-7FA1410008AF}">
      <dgm:prSet/>
      <dgm:spPr/>
      <dgm:t>
        <a:bodyPr/>
        <a:lstStyle/>
        <a:p>
          <a:endParaRPr lang="en-US" sz="1400" b="1">
            <a:solidFill>
              <a:schemeClr val="tx1"/>
            </a:solidFill>
          </a:endParaRPr>
        </a:p>
      </dgm:t>
    </dgm:pt>
    <dgm:pt modelId="{403BACE9-2A64-4B7E-B5FC-2428E7A295F7}" type="sibTrans" cxnId="{6F5C72A9-14CE-4778-B4DF-7FA1410008AF}">
      <dgm:prSet custT="1"/>
      <dgm:spPr/>
      <dgm:t>
        <a:bodyPr/>
        <a:lstStyle/>
        <a:p>
          <a:endParaRPr lang="en-US" sz="1400" b="1">
            <a:solidFill>
              <a:schemeClr val="tx1"/>
            </a:solidFill>
          </a:endParaRPr>
        </a:p>
      </dgm:t>
    </dgm:pt>
    <dgm:pt modelId="{CA4D22E4-9F9F-4AE9-9EC1-5DE35E05FDAA}">
      <dgm:prSet phldrT="[Text]" custT="1"/>
      <dgm:spPr/>
      <dgm:t>
        <a:bodyPr/>
        <a:lstStyle/>
        <a:p>
          <a:r>
            <a:rPr lang="en-US" sz="1400" b="1" dirty="0">
              <a:solidFill>
                <a:schemeClr val="tx1"/>
              </a:solidFill>
            </a:rPr>
            <a:t>Derrik Dennis</a:t>
          </a:r>
        </a:p>
      </dgm:t>
    </dgm:pt>
    <dgm:pt modelId="{9EB83BF0-90B7-4A14-8BEB-BCD36ECEEA92}" type="parTrans" cxnId="{72B392FD-C271-4164-882F-4CDD7F257373}">
      <dgm:prSet/>
      <dgm:spPr/>
      <dgm:t>
        <a:bodyPr/>
        <a:lstStyle/>
        <a:p>
          <a:endParaRPr lang="en-US" sz="1400" b="1">
            <a:solidFill>
              <a:schemeClr val="tx1"/>
            </a:solidFill>
          </a:endParaRPr>
        </a:p>
      </dgm:t>
    </dgm:pt>
    <dgm:pt modelId="{7DB0DBD9-0D70-4B61-BD8B-AE8FA459967A}" type="sibTrans" cxnId="{72B392FD-C271-4164-882F-4CDD7F257373}">
      <dgm:prSet custT="1"/>
      <dgm:spPr/>
      <dgm:t>
        <a:bodyPr/>
        <a:lstStyle/>
        <a:p>
          <a:endParaRPr lang="en-US" sz="1400" b="1">
            <a:solidFill>
              <a:schemeClr val="tx1"/>
            </a:solidFill>
          </a:endParaRPr>
        </a:p>
      </dgm:t>
    </dgm:pt>
    <dgm:pt modelId="{401B2211-D1C7-4A5C-B7B1-8A75F97B4CAD}">
      <dgm:prSet phldrT="[Text]" custT="1"/>
      <dgm:spPr/>
      <dgm:t>
        <a:bodyPr/>
        <a:lstStyle/>
        <a:p>
          <a:r>
            <a:rPr lang="en-US" sz="1400" b="1" dirty="0">
              <a:solidFill>
                <a:schemeClr val="tx1"/>
              </a:solidFill>
            </a:rPr>
            <a:t>Matthew Elenniss</a:t>
          </a:r>
        </a:p>
      </dgm:t>
    </dgm:pt>
    <dgm:pt modelId="{905945F0-0D94-4C4D-A6E0-A3A615831F69}" type="parTrans" cxnId="{A886320A-B17E-4985-B03F-816F6E3C2794}">
      <dgm:prSet/>
      <dgm:spPr/>
      <dgm:t>
        <a:bodyPr/>
        <a:lstStyle/>
        <a:p>
          <a:endParaRPr lang="en-US" sz="1400" b="1">
            <a:solidFill>
              <a:schemeClr val="tx1"/>
            </a:solidFill>
          </a:endParaRPr>
        </a:p>
      </dgm:t>
    </dgm:pt>
    <dgm:pt modelId="{4CB89500-8D1C-4547-9D1D-5A1482AD95FE}" type="sibTrans" cxnId="{A886320A-B17E-4985-B03F-816F6E3C2794}">
      <dgm:prSet custT="1"/>
      <dgm:spPr/>
      <dgm:t>
        <a:bodyPr/>
        <a:lstStyle/>
        <a:p>
          <a:endParaRPr lang="en-US" sz="1400" b="1">
            <a:solidFill>
              <a:schemeClr val="tx1"/>
            </a:solidFill>
          </a:endParaRPr>
        </a:p>
      </dgm:t>
    </dgm:pt>
    <dgm:pt modelId="{079CB7D0-827C-4E0F-8568-70379CEEFD03}">
      <dgm:prSet custT="1"/>
      <dgm:spPr/>
      <dgm:t>
        <a:bodyPr/>
        <a:lstStyle/>
        <a:p>
          <a:r>
            <a:rPr lang="en-US" sz="1400" b="1" dirty="0">
              <a:solidFill>
                <a:schemeClr val="tx1"/>
              </a:solidFill>
            </a:rPr>
            <a:t>Odill Rodrigues</a:t>
          </a:r>
        </a:p>
      </dgm:t>
    </dgm:pt>
    <dgm:pt modelId="{243E81AA-2387-448F-BDA1-0DC47AE95D30}" type="parTrans" cxnId="{918756FB-1118-422F-965C-3DA8F785C62A}">
      <dgm:prSet/>
      <dgm:spPr/>
      <dgm:t>
        <a:bodyPr/>
        <a:lstStyle/>
        <a:p>
          <a:endParaRPr lang="en-US" sz="1400" b="1">
            <a:solidFill>
              <a:schemeClr val="tx1"/>
            </a:solidFill>
          </a:endParaRPr>
        </a:p>
      </dgm:t>
    </dgm:pt>
    <dgm:pt modelId="{2A63CCE8-D40F-4B3A-AE5E-7DA1CB2ED80E}" type="sibTrans" cxnId="{918756FB-1118-422F-965C-3DA8F785C62A}">
      <dgm:prSet custT="1"/>
      <dgm:spPr/>
      <dgm:t>
        <a:bodyPr/>
        <a:lstStyle/>
        <a:p>
          <a:endParaRPr lang="en-US" sz="1400" b="1">
            <a:solidFill>
              <a:schemeClr val="tx1"/>
            </a:solidFill>
          </a:endParaRPr>
        </a:p>
      </dgm:t>
    </dgm:pt>
    <dgm:pt modelId="{FC3F3982-4738-4E6E-AC77-5BB852B5B15E}">
      <dgm:prSet custT="1"/>
      <dgm:spPr/>
      <dgm:t>
        <a:bodyPr/>
        <a:lstStyle/>
        <a:p>
          <a:r>
            <a:rPr lang="en-US" sz="1400" b="1" dirty="0">
              <a:solidFill>
                <a:schemeClr val="tx1"/>
              </a:solidFill>
            </a:rPr>
            <a:t>Sarah Parzyck</a:t>
          </a:r>
        </a:p>
      </dgm:t>
    </dgm:pt>
    <dgm:pt modelId="{6EDC8523-EE7B-45D9-862D-1B68FC0458F8}" type="parTrans" cxnId="{45BDB448-9C5A-42D5-B90B-26E842BD0044}">
      <dgm:prSet/>
      <dgm:spPr/>
      <dgm:t>
        <a:bodyPr/>
        <a:lstStyle/>
        <a:p>
          <a:endParaRPr lang="en-US" sz="1400" b="1">
            <a:solidFill>
              <a:schemeClr val="tx1"/>
            </a:solidFill>
          </a:endParaRPr>
        </a:p>
      </dgm:t>
    </dgm:pt>
    <dgm:pt modelId="{7C73D589-5042-4C94-AE75-F7AEDB48955D}" type="sibTrans" cxnId="{45BDB448-9C5A-42D5-B90B-26E842BD0044}">
      <dgm:prSet custT="1"/>
      <dgm:spPr/>
      <dgm:t>
        <a:bodyPr/>
        <a:lstStyle/>
        <a:p>
          <a:endParaRPr lang="en-US" sz="1400" b="1">
            <a:solidFill>
              <a:schemeClr val="tx1"/>
            </a:solidFill>
          </a:endParaRPr>
        </a:p>
      </dgm:t>
    </dgm:pt>
    <dgm:pt modelId="{EC33CA1F-23C8-465F-BEC3-F25393A87D24}" type="pres">
      <dgm:prSet presAssocID="{EA1AEF4A-C73F-4A43-9B46-3054350F9096}" presName="Name0" presStyleCnt="0">
        <dgm:presLayoutVars>
          <dgm:chMax/>
          <dgm:chPref/>
          <dgm:dir/>
          <dgm:animLvl val="lvl"/>
        </dgm:presLayoutVars>
      </dgm:prSet>
      <dgm:spPr/>
    </dgm:pt>
    <dgm:pt modelId="{D23D0D38-1A50-44FE-B1DF-EAAAC8DD1839}" type="pres">
      <dgm:prSet presAssocID="{A9F539A3-FB8B-4E54-98B3-19CF27541BD2}" presName="composite" presStyleCnt="0"/>
      <dgm:spPr/>
    </dgm:pt>
    <dgm:pt modelId="{8D8FF646-B902-4438-BBAD-89ADE76F5533}" type="pres">
      <dgm:prSet presAssocID="{A9F539A3-FB8B-4E54-98B3-19CF27541BD2}" presName="Parent1" presStyleLbl="node1" presStyleIdx="0" presStyleCnt="10">
        <dgm:presLayoutVars>
          <dgm:chMax val="1"/>
          <dgm:chPref val="1"/>
          <dgm:bulletEnabled val="1"/>
        </dgm:presLayoutVars>
      </dgm:prSet>
      <dgm:spPr/>
    </dgm:pt>
    <dgm:pt modelId="{39D33D7D-FEEE-4590-A0CF-2DECB9BAE335}" type="pres">
      <dgm:prSet presAssocID="{A9F539A3-FB8B-4E54-98B3-19CF27541BD2}" presName="Childtext1" presStyleLbl="revTx" presStyleIdx="0" presStyleCnt="5">
        <dgm:presLayoutVars>
          <dgm:chMax val="0"/>
          <dgm:chPref val="0"/>
          <dgm:bulletEnabled val="1"/>
        </dgm:presLayoutVars>
      </dgm:prSet>
      <dgm:spPr/>
    </dgm:pt>
    <dgm:pt modelId="{87AEBB4F-F432-4F95-A85D-34E7F574C2C3}" type="pres">
      <dgm:prSet presAssocID="{A9F539A3-FB8B-4E54-98B3-19CF27541BD2}" presName="BalanceSpacing" presStyleCnt="0"/>
      <dgm:spPr/>
    </dgm:pt>
    <dgm:pt modelId="{83DDEBB6-2C01-4F12-8983-FCDD514C0CF4}" type="pres">
      <dgm:prSet presAssocID="{A9F539A3-FB8B-4E54-98B3-19CF27541BD2}" presName="BalanceSpacing1" presStyleCnt="0"/>
      <dgm:spPr/>
    </dgm:pt>
    <dgm:pt modelId="{A0C376DE-D237-4E15-8190-D4C24BFF8431}" type="pres">
      <dgm:prSet presAssocID="{403BACE9-2A64-4B7E-B5FC-2428E7A295F7}" presName="Accent1Text" presStyleLbl="node1" presStyleIdx="1" presStyleCnt="10"/>
      <dgm:spPr/>
    </dgm:pt>
    <dgm:pt modelId="{6A52F80A-4768-4D70-8A2E-E8BC5C919B5D}" type="pres">
      <dgm:prSet presAssocID="{403BACE9-2A64-4B7E-B5FC-2428E7A295F7}" presName="spaceBetweenRectangles" presStyleCnt="0"/>
      <dgm:spPr/>
    </dgm:pt>
    <dgm:pt modelId="{BFE3E39E-401E-44D8-96BB-6440672213A8}" type="pres">
      <dgm:prSet presAssocID="{CA4D22E4-9F9F-4AE9-9EC1-5DE35E05FDAA}" presName="composite" presStyleCnt="0"/>
      <dgm:spPr/>
    </dgm:pt>
    <dgm:pt modelId="{2C3AD04D-C091-43A1-99DD-7BEC8D1F5ED6}" type="pres">
      <dgm:prSet presAssocID="{CA4D22E4-9F9F-4AE9-9EC1-5DE35E05FDAA}" presName="Parent1" presStyleLbl="node1" presStyleIdx="2" presStyleCnt="10">
        <dgm:presLayoutVars>
          <dgm:chMax val="1"/>
          <dgm:chPref val="1"/>
          <dgm:bulletEnabled val="1"/>
        </dgm:presLayoutVars>
      </dgm:prSet>
      <dgm:spPr/>
    </dgm:pt>
    <dgm:pt modelId="{E428EC32-9364-4FF0-93AB-0AA7D2814640}" type="pres">
      <dgm:prSet presAssocID="{CA4D22E4-9F9F-4AE9-9EC1-5DE35E05FDAA}" presName="Childtext1" presStyleLbl="revTx" presStyleIdx="1" presStyleCnt="5">
        <dgm:presLayoutVars>
          <dgm:chMax val="0"/>
          <dgm:chPref val="0"/>
          <dgm:bulletEnabled val="1"/>
        </dgm:presLayoutVars>
      </dgm:prSet>
      <dgm:spPr/>
    </dgm:pt>
    <dgm:pt modelId="{9DF8653A-5207-4A1C-A6E2-FF6C1D211234}" type="pres">
      <dgm:prSet presAssocID="{CA4D22E4-9F9F-4AE9-9EC1-5DE35E05FDAA}" presName="BalanceSpacing" presStyleCnt="0"/>
      <dgm:spPr/>
    </dgm:pt>
    <dgm:pt modelId="{2C4B3763-BE1B-4AD1-AC6A-E87E94373F68}" type="pres">
      <dgm:prSet presAssocID="{CA4D22E4-9F9F-4AE9-9EC1-5DE35E05FDAA}" presName="BalanceSpacing1" presStyleCnt="0"/>
      <dgm:spPr/>
    </dgm:pt>
    <dgm:pt modelId="{69CC6139-28A6-4F5B-A2CC-408DF6787D63}" type="pres">
      <dgm:prSet presAssocID="{7DB0DBD9-0D70-4B61-BD8B-AE8FA459967A}" presName="Accent1Text" presStyleLbl="node1" presStyleIdx="3" presStyleCnt="10"/>
      <dgm:spPr/>
    </dgm:pt>
    <dgm:pt modelId="{84E2C4FC-7618-41E0-BFF6-87F35E5B1F0F}" type="pres">
      <dgm:prSet presAssocID="{7DB0DBD9-0D70-4B61-BD8B-AE8FA459967A}" presName="spaceBetweenRectangles" presStyleCnt="0"/>
      <dgm:spPr/>
    </dgm:pt>
    <dgm:pt modelId="{B839CDC1-2CFF-4A76-AD27-70194C92A120}" type="pres">
      <dgm:prSet presAssocID="{401B2211-D1C7-4A5C-B7B1-8A75F97B4CAD}" presName="composite" presStyleCnt="0"/>
      <dgm:spPr/>
    </dgm:pt>
    <dgm:pt modelId="{7ECD5328-A218-4A00-A3C4-852F5B085E54}" type="pres">
      <dgm:prSet presAssocID="{401B2211-D1C7-4A5C-B7B1-8A75F97B4CAD}" presName="Parent1" presStyleLbl="node1" presStyleIdx="4" presStyleCnt="10">
        <dgm:presLayoutVars>
          <dgm:chMax val="1"/>
          <dgm:chPref val="1"/>
          <dgm:bulletEnabled val="1"/>
        </dgm:presLayoutVars>
      </dgm:prSet>
      <dgm:spPr/>
    </dgm:pt>
    <dgm:pt modelId="{B6ADD0B0-658C-4676-84B2-4E0FDD706D35}" type="pres">
      <dgm:prSet presAssocID="{401B2211-D1C7-4A5C-B7B1-8A75F97B4CAD}" presName="Childtext1" presStyleLbl="revTx" presStyleIdx="2" presStyleCnt="5">
        <dgm:presLayoutVars>
          <dgm:chMax val="0"/>
          <dgm:chPref val="0"/>
          <dgm:bulletEnabled val="1"/>
        </dgm:presLayoutVars>
      </dgm:prSet>
      <dgm:spPr/>
    </dgm:pt>
    <dgm:pt modelId="{881EC533-20A0-47B1-96C7-FB360562FB49}" type="pres">
      <dgm:prSet presAssocID="{401B2211-D1C7-4A5C-B7B1-8A75F97B4CAD}" presName="BalanceSpacing" presStyleCnt="0"/>
      <dgm:spPr/>
    </dgm:pt>
    <dgm:pt modelId="{5F0E8D8D-39A7-4360-91D8-25C8D2DCDB99}" type="pres">
      <dgm:prSet presAssocID="{401B2211-D1C7-4A5C-B7B1-8A75F97B4CAD}" presName="BalanceSpacing1" presStyleCnt="0"/>
      <dgm:spPr/>
    </dgm:pt>
    <dgm:pt modelId="{320AC9B0-E9DB-4DE4-B216-7F87CC9B5FFB}" type="pres">
      <dgm:prSet presAssocID="{4CB89500-8D1C-4547-9D1D-5A1482AD95FE}" presName="Accent1Text" presStyleLbl="node1" presStyleIdx="5" presStyleCnt="10"/>
      <dgm:spPr/>
    </dgm:pt>
    <dgm:pt modelId="{89B83F47-521D-4DDA-8C55-FE57FA0B9263}" type="pres">
      <dgm:prSet presAssocID="{4CB89500-8D1C-4547-9D1D-5A1482AD95FE}" presName="spaceBetweenRectangles" presStyleCnt="0"/>
      <dgm:spPr/>
    </dgm:pt>
    <dgm:pt modelId="{B75F1BF9-2831-4DB5-BCDC-5CC6E6790661}" type="pres">
      <dgm:prSet presAssocID="{079CB7D0-827C-4E0F-8568-70379CEEFD03}" presName="composite" presStyleCnt="0"/>
      <dgm:spPr/>
    </dgm:pt>
    <dgm:pt modelId="{2C6A2D4E-F7DC-468E-A182-DC8FDEEF44FF}" type="pres">
      <dgm:prSet presAssocID="{079CB7D0-827C-4E0F-8568-70379CEEFD03}" presName="Parent1" presStyleLbl="node1" presStyleIdx="6" presStyleCnt="10">
        <dgm:presLayoutVars>
          <dgm:chMax val="1"/>
          <dgm:chPref val="1"/>
          <dgm:bulletEnabled val="1"/>
        </dgm:presLayoutVars>
      </dgm:prSet>
      <dgm:spPr/>
    </dgm:pt>
    <dgm:pt modelId="{932F35A9-DA40-42AA-B9ED-AD8C7EF76A8B}" type="pres">
      <dgm:prSet presAssocID="{079CB7D0-827C-4E0F-8568-70379CEEFD03}" presName="Childtext1" presStyleLbl="revTx" presStyleIdx="3" presStyleCnt="5">
        <dgm:presLayoutVars>
          <dgm:chMax val="0"/>
          <dgm:chPref val="0"/>
          <dgm:bulletEnabled val="1"/>
        </dgm:presLayoutVars>
      </dgm:prSet>
      <dgm:spPr/>
    </dgm:pt>
    <dgm:pt modelId="{52028B3C-D7F6-428D-BC29-10C70D6AF563}" type="pres">
      <dgm:prSet presAssocID="{079CB7D0-827C-4E0F-8568-70379CEEFD03}" presName="BalanceSpacing" presStyleCnt="0"/>
      <dgm:spPr/>
    </dgm:pt>
    <dgm:pt modelId="{3160CF94-4FAA-4CF0-BBF5-AEB1FB00EB7B}" type="pres">
      <dgm:prSet presAssocID="{079CB7D0-827C-4E0F-8568-70379CEEFD03}" presName="BalanceSpacing1" presStyleCnt="0"/>
      <dgm:spPr/>
    </dgm:pt>
    <dgm:pt modelId="{2D828B95-CE4E-4076-8640-5E255A265FA3}" type="pres">
      <dgm:prSet presAssocID="{2A63CCE8-D40F-4B3A-AE5E-7DA1CB2ED80E}" presName="Accent1Text" presStyleLbl="node1" presStyleIdx="7" presStyleCnt="10"/>
      <dgm:spPr/>
    </dgm:pt>
    <dgm:pt modelId="{595962D7-A73D-43CB-A025-56B4DAED68C0}" type="pres">
      <dgm:prSet presAssocID="{2A63CCE8-D40F-4B3A-AE5E-7DA1CB2ED80E}" presName="spaceBetweenRectangles" presStyleCnt="0"/>
      <dgm:spPr/>
    </dgm:pt>
    <dgm:pt modelId="{94E80E2E-4328-48B9-9395-E5CEB4D4D641}" type="pres">
      <dgm:prSet presAssocID="{FC3F3982-4738-4E6E-AC77-5BB852B5B15E}" presName="composite" presStyleCnt="0"/>
      <dgm:spPr/>
    </dgm:pt>
    <dgm:pt modelId="{9F8C911B-A339-481A-A2B0-8F04231FCFA2}" type="pres">
      <dgm:prSet presAssocID="{FC3F3982-4738-4E6E-AC77-5BB852B5B15E}" presName="Parent1" presStyleLbl="node1" presStyleIdx="8" presStyleCnt="10">
        <dgm:presLayoutVars>
          <dgm:chMax val="1"/>
          <dgm:chPref val="1"/>
          <dgm:bulletEnabled val="1"/>
        </dgm:presLayoutVars>
      </dgm:prSet>
      <dgm:spPr/>
    </dgm:pt>
    <dgm:pt modelId="{6CC66C87-5FBE-4616-824C-BB7BB0D85464}" type="pres">
      <dgm:prSet presAssocID="{FC3F3982-4738-4E6E-AC77-5BB852B5B15E}" presName="Childtext1" presStyleLbl="revTx" presStyleIdx="4" presStyleCnt="5">
        <dgm:presLayoutVars>
          <dgm:chMax val="0"/>
          <dgm:chPref val="0"/>
          <dgm:bulletEnabled val="1"/>
        </dgm:presLayoutVars>
      </dgm:prSet>
      <dgm:spPr/>
    </dgm:pt>
    <dgm:pt modelId="{67E74263-5BDC-4690-8A47-79AEE38ADE97}" type="pres">
      <dgm:prSet presAssocID="{FC3F3982-4738-4E6E-AC77-5BB852B5B15E}" presName="BalanceSpacing" presStyleCnt="0"/>
      <dgm:spPr/>
    </dgm:pt>
    <dgm:pt modelId="{4177A57D-5580-43DD-AC16-EF01990666FD}" type="pres">
      <dgm:prSet presAssocID="{FC3F3982-4738-4E6E-AC77-5BB852B5B15E}" presName="BalanceSpacing1" presStyleCnt="0"/>
      <dgm:spPr/>
    </dgm:pt>
    <dgm:pt modelId="{A635E0DE-D43D-4BA6-9D07-BD53E8AF1FB5}" type="pres">
      <dgm:prSet presAssocID="{7C73D589-5042-4C94-AE75-F7AEDB48955D}" presName="Accent1Text" presStyleLbl="node1" presStyleIdx="9" presStyleCnt="10"/>
      <dgm:spPr/>
    </dgm:pt>
  </dgm:ptLst>
  <dgm:cxnLst>
    <dgm:cxn modelId="{68BCA503-5624-4276-BD1A-711B97F61398}" type="presOf" srcId="{4CB89500-8D1C-4547-9D1D-5A1482AD95FE}" destId="{320AC9B0-E9DB-4DE4-B216-7F87CC9B5FFB}" srcOrd="0" destOrd="0" presId="urn:microsoft.com/office/officeart/2008/layout/AlternatingHexagons"/>
    <dgm:cxn modelId="{A886320A-B17E-4985-B03F-816F6E3C2794}" srcId="{EA1AEF4A-C73F-4A43-9B46-3054350F9096}" destId="{401B2211-D1C7-4A5C-B7B1-8A75F97B4CAD}" srcOrd="2" destOrd="0" parTransId="{905945F0-0D94-4C4D-A6E0-A3A615831F69}" sibTransId="{4CB89500-8D1C-4547-9D1D-5A1482AD95FE}"/>
    <dgm:cxn modelId="{FA95993C-F9AD-481E-93B9-3D1600276360}" type="presOf" srcId="{A9F539A3-FB8B-4E54-98B3-19CF27541BD2}" destId="{8D8FF646-B902-4438-BBAD-89ADE76F5533}" srcOrd="0" destOrd="0" presId="urn:microsoft.com/office/officeart/2008/layout/AlternatingHexagons"/>
    <dgm:cxn modelId="{10DCC067-63FA-49AE-8924-5A396C6616F0}" type="presOf" srcId="{403BACE9-2A64-4B7E-B5FC-2428E7A295F7}" destId="{A0C376DE-D237-4E15-8190-D4C24BFF8431}" srcOrd="0" destOrd="0" presId="urn:microsoft.com/office/officeart/2008/layout/AlternatingHexagons"/>
    <dgm:cxn modelId="{45BDB448-9C5A-42D5-B90B-26E842BD0044}" srcId="{EA1AEF4A-C73F-4A43-9B46-3054350F9096}" destId="{FC3F3982-4738-4E6E-AC77-5BB852B5B15E}" srcOrd="4" destOrd="0" parTransId="{6EDC8523-EE7B-45D9-862D-1B68FC0458F8}" sibTransId="{7C73D589-5042-4C94-AE75-F7AEDB48955D}"/>
    <dgm:cxn modelId="{70AE834E-3D23-41B8-A5F1-B6FEE10EBC1B}" type="presOf" srcId="{401B2211-D1C7-4A5C-B7B1-8A75F97B4CAD}" destId="{7ECD5328-A218-4A00-A3C4-852F5B085E54}" srcOrd="0" destOrd="0" presId="urn:microsoft.com/office/officeart/2008/layout/AlternatingHexagons"/>
    <dgm:cxn modelId="{95995A57-C388-4078-8987-D6D98BD66FCA}" type="presOf" srcId="{2A63CCE8-D40F-4B3A-AE5E-7DA1CB2ED80E}" destId="{2D828B95-CE4E-4076-8640-5E255A265FA3}" srcOrd="0" destOrd="0" presId="urn:microsoft.com/office/officeart/2008/layout/AlternatingHexagons"/>
    <dgm:cxn modelId="{0FD5FC7F-1070-4BD5-993F-BF02D327BAE5}" type="presOf" srcId="{7DB0DBD9-0D70-4B61-BD8B-AE8FA459967A}" destId="{69CC6139-28A6-4F5B-A2CC-408DF6787D63}" srcOrd="0" destOrd="0" presId="urn:microsoft.com/office/officeart/2008/layout/AlternatingHexagons"/>
    <dgm:cxn modelId="{788A8E8A-E4B4-4B2D-87FE-CA6DE6229894}" type="presOf" srcId="{CA4D22E4-9F9F-4AE9-9EC1-5DE35E05FDAA}" destId="{2C3AD04D-C091-43A1-99DD-7BEC8D1F5ED6}" srcOrd="0" destOrd="0" presId="urn:microsoft.com/office/officeart/2008/layout/AlternatingHexagons"/>
    <dgm:cxn modelId="{6F5C72A9-14CE-4778-B4DF-7FA1410008AF}" srcId="{EA1AEF4A-C73F-4A43-9B46-3054350F9096}" destId="{A9F539A3-FB8B-4E54-98B3-19CF27541BD2}" srcOrd="0" destOrd="0" parTransId="{89327897-140C-4F87-A082-F36B52EE607E}" sibTransId="{403BACE9-2A64-4B7E-B5FC-2428E7A295F7}"/>
    <dgm:cxn modelId="{84FED1B3-9F7F-4062-B7EE-024FB29AFAAB}" type="presOf" srcId="{079CB7D0-827C-4E0F-8568-70379CEEFD03}" destId="{2C6A2D4E-F7DC-468E-A182-DC8FDEEF44FF}" srcOrd="0" destOrd="0" presId="urn:microsoft.com/office/officeart/2008/layout/AlternatingHexagons"/>
    <dgm:cxn modelId="{07CF97D0-BDEB-4C81-B2A8-AFC0636E82A7}" type="presOf" srcId="{7C73D589-5042-4C94-AE75-F7AEDB48955D}" destId="{A635E0DE-D43D-4BA6-9D07-BD53E8AF1FB5}" srcOrd="0" destOrd="0" presId="urn:microsoft.com/office/officeart/2008/layout/AlternatingHexagons"/>
    <dgm:cxn modelId="{A67906E2-7CB5-4BC0-B6BA-0B6A1563BE7F}" type="presOf" srcId="{FC3F3982-4738-4E6E-AC77-5BB852B5B15E}" destId="{9F8C911B-A339-481A-A2B0-8F04231FCFA2}" srcOrd="0" destOrd="0" presId="urn:microsoft.com/office/officeart/2008/layout/AlternatingHexagons"/>
    <dgm:cxn modelId="{8776CEE6-3DF9-4E6D-BA16-731B38F28C12}" type="presOf" srcId="{EA1AEF4A-C73F-4A43-9B46-3054350F9096}" destId="{EC33CA1F-23C8-465F-BEC3-F25393A87D24}" srcOrd="0" destOrd="0" presId="urn:microsoft.com/office/officeart/2008/layout/AlternatingHexagons"/>
    <dgm:cxn modelId="{918756FB-1118-422F-965C-3DA8F785C62A}" srcId="{EA1AEF4A-C73F-4A43-9B46-3054350F9096}" destId="{079CB7D0-827C-4E0F-8568-70379CEEFD03}" srcOrd="3" destOrd="0" parTransId="{243E81AA-2387-448F-BDA1-0DC47AE95D30}" sibTransId="{2A63CCE8-D40F-4B3A-AE5E-7DA1CB2ED80E}"/>
    <dgm:cxn modelId="{72B392FD-C271-4164-882F-4CDD7F257373}" srcId="{EA1AEF4A-C73F-4A43-9B46-3054350F9096}" destId="{CA4D22E4-9F9F-4AE9-9EC1-5DE35E05FDAA}" srcOrd="1" destOrd="0" parTransId="{9EB83BF0-90B7-4A14-8BEB-BCD36ECEEA92}" sibTransId="{7DB0DBD9-0D70-4B61-BD8B-AE8FA459967A}"/>
    <dgm:cxn modelId="{A5A8ACC5-2F25-4B95-AE3A-31BD6709F7C2}" type="presParOf" srcId="{EC33CA1F-23C8-465F-BEC3-F25393A87D24}" destId="{D23D0D38-1A50-44FE-B1DF-EAAAC8DD1839}" srcOrd="0" destOrd="0" presId="urn:microsoft.com/office/officeart/2008/layout/AlternatingHexagons"/>
    <dgm:cxn modelId="{525CD933-16E0-40DB-B0C9-CE8043363787}" type="presParOf" srcId="{D23D0D38-1A50-44FE-B1DF-EAAAC8DD1839}" destId="{8D8FF646-B902-4438-BBAD-89ADE76F5533}" srcOrd="0" destOrd="0" presId="urn:microsoft.com/office/officeart/2008/layout/AlternatingHexagons"/>
    <dgm:cxn modelId="{8B573723-BB14-48CA-BE9C-A430FC2EFD50}" type="presParOf" srcId="{D23D0D38-1A50-44FE-B1DF-EAAAC8DD1839}" destId="{39D33D7D-FEEE-4590-A0CF-2DECB9BAE335}" srcOrd="1" destOrd="0" presId="urn:microsoft.com/office/officeart/2008/layout/AlternatingHexagons"/>
    <dgm:cxn modelId="{1B0298FC-0337-48D6-8AC2-CE874EB53793}" type="presParOf" srcId="{D23D0D38-1A50-44FE-B1DF-EAAAC8DD1839}" destId="{87AEBB4F-F432-4F95-A85D-34E7F574C2C3}" srcOrd="2" destOrd="0" presId="urn:microsoft.com/office/officeart/2008/layout/AlternatingHexagons"/>
    <dgm:cxn modelId="{B79F994D-19D5-47B1-8682-E102AED27BD4}" type="presParOf" srcId="{D23D0D38-1A50-44FE-B1DF-EAAAC8DD1839}" destId="{83DDEBB6-2C01-4F12-8983-FCDD514C0CF4}" srcOrd="3" destOrd="0" presId="urn:microsoft.com/office/officeart/2008/layout/AlternatingHexagons"/>
    <dgm:cxn modelId="{8969294F-2257-4180-BF7D-CEDC9C0B4735}" type="presParOf" srcId="{D23D0D38-1A50-44FE-B1DF-EAAAC8DD1839}" destId="{A0C376DE-D237-4E15-8190-D4C24BFF8431}" srcOrd="4" destOrd="0" presId="urn:microsoft.com/office/officeart/2008/layout/AlternatingHexagons"/>
    <dgm:cxn modelId="{6258F9B6-6603-4B8A-9502-005CB60B9CEC}" type="presParOf" srcId="{EC33CA1F-23C8-465F-BEC3-F25393A87D24}" destId="{6A52F80A-4768-4D70-8A2E-E8BC5C919B5D}" srcOrd="1" destOrd="0" presId="urn:microsoft.com/office/officeart/2008/layout/AlternatingHexagons"/>
    <dgm:cxn modelId="{C5FF2664-AEAE-4B4B-8397-CA186096C3C8}" type="presParOf" srcId="{EC33CA1F-23C8-465F-BEC3-F25393A87D24}" destId="{BFE3E39E-401E-44D8-96BB-6440672213A8}" srcOrd="2" destOrd="0" presId="urn:microsoft.com/office/officeart/2008/layout/AlternatingHexagons"/>
    <dgm:cxn modelId="{FC78F937-088D-4E52-8653-D4F4B5C84DF9}" type="presParOf" srcId="{BFE3E39E-401E-44D8-96BB-6440672213A8}" destId="{2C3AD04D-C091-43A1-99DD-7BEC8D1F5ED6}" srcOrd="0" destOrd="0" presId="urn:microsoft.com/office/officeart/2008/layout/AlternatingHexagons"/>
    <dgm:cxn modelId="{5752A8AB-ACCB-42C9-B5C6-A83D97CD5998}" type="presParOf" srcId="{BFE3E39E-401E-44D8-96BB-6440672213A8}" destId="{E428EC32-9364-4FF0-93AB-0AA7D2814640}" srcOrd="1" destOrd="0" presId="urn:microsoft.com/office/officeart/2008/layout/AlternatingHexagons"/>
    <dgm:cxn modelId="{36A9A272-A4F2-46D9-9B0A-B5929D6B6694}" type="presParOf" srcId="{BFE3E39E-401E-44D8-96BB-6440672213A8}" destId="{9DF8653A-5207-4A1C-A6E2-FF6C1D211234}" srcOrd="2" destOrd="0" presId="urn:microsoft.com/office/officeart/2008/layout/AlternatingHexagons"/>
    <dgm:cxn modelId="{4114C59C-3F57-4AB0-8AC6-8E75190D5F8E}" type="presParOf" srcId="{BFE3E39E-401E-44D8-96BB-6440672213A8}" destId="{2C4B3763-BE1B-4AD1-AC6A-E87E94373F68}" srcOrd="3" destOrd="0" presId="urn:microsoft.com/office/officeart/2008/layout/AlternatingHexagons"/>
    <dgm:cxn modelId="{57B754B6-480D-454F-A02D-FC3850AF8F35}" type="presParOf" srcId="{BFE3E39E-401E-44D8-96BB-6440672213A8}" destId="{69CC6139-28A6-4F5B-A2CC-408DF6787D63}" srcOrd="4" destOrd="0" presId="urn:microsoft.com/office/officeart/2008/layout/AlternatingHexagons"/>
    <dgm:cxn modelId="{A874E899-2E8E-406F-957A-00B176BD7874}" type="presParOf" srcId="{EC33CA1F-23C8-465F-BEC3-F25393A87D24}" destId="{84E2C4FC-7618-41E0-BFF6-87F35E5B1F0F}" srcOrd="3" destOrd="0" presId="urn:microsoft.com/office/officeart/2008/layout/AlternatingHexagons"/>
    <dgm:cxn modelId="{56BB66AB-5029-4CC4-B048-171AD156BC51}" type="presParOf" srcId="{EC33CA1F-23C8-465F-BEC3-F25393A87D24}" destId="{B839CDC1-2CFF-4A76-AD27-70194C92A120}" srcOrd="4" destOrd="0" presId="urn:microsoft.com/office/officeart/2008/layout/AlternatingHexagons"/>
    <dgm:cxn modelId="{33E72B11-20A2-43F7-A233-16994A0317BB}" type="presParOf" srcId="{B839CDC1-2CFF-4A76-AD27-70194C92A120}" destId="{7ECD5328-A218-4A00-A3C4-852F5B085E54}" srcOrd="0" destOrd="0" presId="urn:microsoft.com/office/officeart/2008/layout/AlternatingHexagons"/>
    <dgm:cxn modelId="{CAA3A9B7-543E-40BD-9DA5-828DA64E6796}" type="presParOf" srcId="{B839CDC1-2CFF-4A76-AD27-70194C92A120}" destId="{B6ADD0B0-658C-4676-84B2-4E0FDD706D35}" srcOrd="1" destOrd="0" presId="urn:microsoft.com/office/officeart/2008/layout/AlternatingHexagons"/>
    <dgm:cxn modelId="{B5B6BDBD-3F64-44BF-9A20-9BEF780F6AC2}" type="presParOf" srcId="{B839CDC1-2CFF-4A76-AD27-70194C92A120}" destId="{881EC533-20A0-47B1-96C7-FB360562FB49}" srcOrd="2" destOrd="0" presId="urn:microsoft.com/office/officeart/2008/layout/AlternatingHexagons"/>
    <dgm:cxn modelId="{73A74DED-6A80-4936-A329-F34B30F1AE3B}" type="presParOf" srcId="{B839CDC1-2CFF-4A76-AD27-70194C92A120}" destId="{5F0E8D8D-39A7-4360-91D8-25C8D2DCDB99}" srcOrd="3" destOrd="0" presId="urn:microsoft.com/office/officeart/2008/layout/AlternatingHexagons"/>
    <dgm:cxn modelId="{5D9C17EC-E6C8-4DAE-91EB-D3FBE3CB88BF}" type="presParOf" srcId="{B839CDC1-2CFF-4A76-AD27-70194C92A120}" destId="{320AC9B0-E9DB-4DE4-B216-7F87CC9B5FFB}" srcOrd="4" destOrd="0" presId="urn:microsoft.com/office/officeart/2008/layout/AlternatingHexagons"/>
    <dgm:cxn modelId="{1293FD4D-0B33-440E-9671-E771CEF0D44F}" type="presParOf" srcId="{EC33CA1F-23C8-465F-BEC3-F25393A87D24}" destId="{89B83F47-521D-4DDA-8C55-FE57FA0B9263}" srcOrd="5" destOrd="0" presId="urn:microsoft.com/office/officeart/2008/layout/AlternatingHexagons"/>
    <dgm:cxn modelId="{C1D5B17E-5125-4532-80CB-95D45A5F008A}" type="presParOf" srcId="{EC33CA1F-23C8-465F-BEC3-F25393A87D24}" destId="{B75F1BF9-2831-4DB5-BCDC-5CC6E6790661}" srcOrd="6" destOrd="0" presId="urn:microsoft.com/office/officeart/2008/layout/AlternatingHexagons"/>
    <dgm:cxn modelId="{8E4BC632-B1C0-4F0B-BE47-E640D49C2777}" type="presParOf" srcId="{B75F1BF9-2831-4DB5-BCDC-5CC6E6790661}" destId="{2C6A2D4E-F7DC-468E-A182-DC8FDEEF44FF}" srcOrd="0" destOrd="0" presId="urn:microsoft.com/office/officeart/2008/layout/AlternatingHexagons"/>
    <dgm:cxn modelId="{203F7F7F-190B-4AA1-A50B-64B69393D257}" type="presParOf" srcId="{B75F1BF9-2831-4DB5-BCDC-5CC6E6790661}" destId="{932F35A9-DA40-42AA-B9ED-AD8C7EF76A8B}" srcOrd="1" destOrd="0" presId="urn:microsoft.com/office/officeart/2008/layout/AlternatingHexagons"/>
    <dgm:cxn modelId="{6BC45887-9A70-4EF5-9CDB-2557B466CE54}" type="presParOf" srcId="{B75F1BF9-2831-4DB5-BCDC-5CC6E6790661}" destId="{52028B3C-D7F6-428D-BC29-10C70D6AF563}" srcOrd="2" destOrd="0" presId="urn:microsoft.com/office/officeart/2008/layout/AlternatingHexagons"/>
    <dgm:cxn modelId="{2C94BBCD-8F00-44BB-BAAC-72CB5F11F3BE}" type="presParOf" srcId="{B75F1BF9-2831-4DB5-BCDC-5CC6E6790661}" destId="{3160CF94-4FAA-4CF0-BBF5-AEB1FB00EB7B}" srcOrd="3" destOrd="0" presId="urn:microsoft.com/office/officeart/2008/layout/AlternatingHexagons"/>
    <dgm:cxn modelId="{865EFCF3-7B45-4758-B457-6342659EC3B5}" type="presParOf" srcId="{B75F1BF9-2831-4DB5-BCDC-5CC6E6790661}" destId="{2D828B95-CE4E-4076-8640-5E255A265FA3}" srcOrd="4" destOrd="0" presId="urn:microsoft.com/office/officeart/2008/layout/AlternatingHexagons"/>
    <dgm:cxn modelId="{48A7553F-20F4-4243-B719-A17C20923126}" type="presParOf" srcId="{EC33CA1F-23C8-465F-BEC3-F25393A87D24}" destId="{595962D7-A73D-43CB-A025-56B4DAED68C0}" srcOrd="7" destOrd="0" presId="urn:microsoft.com/office/officeart/2008/layout/AlternatingHexagons"/>
    <dgm:cxn modelId="{4DB978F7-04BF-4008-A931-149D6718ADDD}" type="presParOf" srcId="{EC33CA1F-23C8-465F-BEC3-F25393A87D24}" destId="{94E80E2E-4328-48B9-9395-E5CEB4D4D641}" srcOrd="8" destOrd="0" presId="urn:microsoft.com/office/officeart/2008/layout/AlternatingHexagons"/>
    <dgm:cxn modelId="{34E9B830-FEFB-42A6-BDF2-E4F21352E7D8}" type="presParOf" srcId="{94E80E2E-4328-48B9-9395-E5CEB4D4D641}" destId="{9F8C911B-A339-481A-A2B0-8F04231FCFA2}" srcOrd="0" destOrd="0" presId="urn:microsoft.com/office/officeart/2008/layout/AlternatingHexagons"/>
    <dgm:cxn modelId="{DCCF008A-C869-493E-BAA8-31B7A37F12ED}" type="presParOf" srcId="{94E80E2E-4328-48B9-9395-E5CEB4D4D641}" destId="{6CC66C87-5FBE-4616-824C-BB7BB0D85464}" srcOrd="1" destOrd="0" presId="urn:microsoft.com/office/officeart/2008/layout/AlternatingHexagons"/>
    <dgm:cxn modelId="{E5FB0B37-7740-4902-9DD2-E5C4DBA70534}" type="presParOf" srcId="{94E80E2E-4328-48B9-9395-E5CEB4D4D641}" destId="{67E74263-5BDC-4690-8A47-79AEE38ADE97}" srcOrd="2" destOrd="0" presId="urn:microsoft.com/office/officeart/2008/layout/AlternatingHexagons"/>
    <dgm:cxn modelId="{C86F5B0E-CDE4-45FD-A211-4A51F35116B9}" type="presParOf" srcId="{94E80E2E-4328-48B9-9395-E5CEB4D4D641}" destId="{4177A57D-5580-43DD-AC16-EF01990666FD}" srcOrd="3" destOrd="0" presId="urn:microsoft.com/office/officeart/2008/layout/AlternatingHexagons"/>
    <dgm:cxn modelId="{A73183FF-B934-4CFC-9C7B-42794BE713DF}" type="presParOf" srcId="{94E80E2E-4328-48B9-9395-E5CEB4D4D641}" destId="{A635E0DE-D43D-4BA6-9D07-BD53E8AF1FB5}"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FF646-B902-4438-BBAD-89ADE76F5533}">
      <dsp:nvSpPr>
        <dsp:cNvPr id="0" name=""/>
        <dsp:cNvSpPr/>
      </dsp:nvSpPr>
      <dsp:spPr>
        <a:xfrm rot="5400000">
          <a:off x="2217548" y="478230"/>
          <a:ext cx="1456422" cy="1267087"/>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Ayan Guha</a:t>
          </a:r>
        </a:p>
      </dsp:txBody>
      <dsp:txXfrm rot="-5400000">
        <a:off x="2509669" y="610522"/>
        <a:ext cx="872179" cy="1002504"/>
      </dsp:txXfrm>
    </dsp:sp>
    <dsp:sp modelId="{39D33D7D-FEEE-4590-A0CF-2DECB9BAE335}">
      <dsp:nvSpPr>
        <dsp:cNvPr id="0" name=""/>
        <dsp:cNvSpPr/>
      </dsp:nvSpPr>
      <dsp:spPr>
        <a:xfrm>
          <a:off x="3617752" y="674847"/>
          <a:ext cx="1625367" cy="873853"/>
        </a:xfrm>
        <a:prstGeom prst="rect">
          <a:avLst/>
        </a:prstGeom>
        <a:noFill/>
        <a:ln>
          <a:noFill/>
        </a:ln>
        <a:effectLst/>
      </dsp:spPr>
      <dsp:style>
        <a:lnRef idx="0">
          <a:scrgbClr r="0" g="0" b="0"/>
        </a:lnRef>
        <a:fillRef idx="0">
          <a:scrgbClr r="0" g="0" b="0"/>
        </a:fillRef>
        <a:effectRef idx="0">
          <a:scrgbClr r="0" g="0" b="0"/>
        </a:effectRef>
        <a:fontRef idx="minor"/>
      </dsp:style>
    </dsp:sp>
    <dsp:sp modelId="{A0C376DE-D237-4E15-8190-D4C24BFF8431}">
      <dsp:nvSpPr>
        <dsp:cNvPr id="0" name=""/>
        <dsp:cNvSpPr/>
      </dsp:nvSpPr>
      <dsp:spPr>
        <a:xfrm rot="5400000">
          <a:off x="849094" y="478230"/>
          <a:ext cx="1456422" cy="1267087"/>
        </a:xfrm>
        <a:prstGeom prst="hexagon">
          <a:avLst>
            <a:gd name="adj" fmla="val 25000"/>
            <a:gd name="vf" fmla="val 115470"/>
          </a:avLst>
        </a:prstGeom>
        <a:solidFill>
          <a:schemeClr val="accent4">
            <a:hueOff val="1088988"/>
            <a:satOff val="-4531"/>
            <a:lumOff val="10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tx1"/>
            </a:solidFill>
          </a:endParaRPr>
        </a:p>
      </dsp:txBody>
      <dsp:txXfrm rot="-5400000">
        <a:off x="1141215" y="610522"/>
        <a:ext cx="872179" cy="1002504"/>
      </dsp:txXfrm>
    </dsp:sp>
    <dsp:sp modelId="{2C3AD04D-C091-43A1-99DD-7BEC8D1F5ED6}">
      <dsp:nvSpPr>
        <dsp:cNvPr id="0" name=""/>
        <dsp:cNvSpPr/>
      </dsp:nvSpPr>
      <dsp:spPr>
        <a:xfrm rot="5400000">
          <a:off x="1530699" y="1714441"/>
          <a:ext cx="1456422" cy="1267087"/>
        </a:xfrm>
        <a:prstGeom prst="hexagon">
          <a:avLst>
            <a:gd name="adj" fmla="val 25000"/>
            <a:gd name="vf" fmla="val 115470"/>
          </a:avLst>
        </a:prstGeom>
        <a:solidFill>
          <a:schemeClr val="accent4">
            <a:hueOff val="2177976"/>
            <a:satOff val="-9062"/>
            <a:lumOff val="21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Derrik Dennis</a:t>
          </a:r>
        </a:p>
      </dsp:txBody>
      <dsp:txXfrm rot="-5400000">
        <a:off x="1822820" y="1846733"/>
        <a:ext cx="872179" cy="1002504"/>
      </dsp:txXfrm>
    </dsp:sp>
    <dsp:sp modelId="{E428EC32-9364-4FF0-93AB-0AA7D2814640}">
      <dsp:nvSpPr>
        <dsp:cNvPr id="0" name=""/>
        <dsp:cNvSpPr/>
      </dsp:nvSpPr>
      <dsp:spPr>
        <a:xfrm>
          <a:off x="0" y="1911058"/>
          <a:ext cx="1572936" cy="873853"/>
        </a:xfrm>
        <a:prstGeom prst="rect">
          <a:avLst/>
        </a:prstGeom>
        <a:noFill/>
        <a:ln>
          <a:noFill/>
        </a:ln>
        <a:effectLst/>
      </dsp:spPr>
      <dsp:style>
        <a:lnRef idx="0">
          <a:scrgbClr r="0" g="0" b="0"/>
        </a:lnRef>
        <a:fillRef idx="0">
          <a:scrgbClr r="0" g="0" b="0"/>
        </a:fillRef>
        <a:effectRef idx="0">
          <a:scrgbClr r="0" g="0" b="0"/>
        </a:effectRef>
        <a:fontRef idx="minor"/>
      </dsp:style>
    </dsp:sp>
    <dsp:sp modelId="{69CC6139-28A6-4F5B-A2CC-408DF6787D63}">
      <dsp:nvSpPr>
        <dsp:cNvPr id="0" name=""/>
        <dsp:cNvSpPr/>
      </dsp:nvSpPr>
      <dsp:spPr>
        <a:xfrm rot="5400000">
          <a:off x="2899154" y="1714441"/>
          <a:ext cx="1456422" cy="1267087"/>
        </a:xfrm>
        <a:prstGeom prst="hexagon">
          <a:avLst>
            <a:gd name="adj" fmla="val 25000"/>
            <a:gd name="vf" fmla="val 115470"/>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tx1"/>
            </a:solidFill>
          </a:endParaRPr>
        </a:p>
      </dsp:txBody>
      <dsp:txXfrm rot="-5400000">
        <a:off x="3191275" y="1846733"/>
        <a:ext cx="872179" cy="1002504"/>
      </dsp:txXfrm>
    </dsp:sp>
    <dsp:sp modelId="{7ECD5328-A218-4A00-A3C4-852F5B085E54}">
      <dsp:nvSpPr>
        <dsp:cNvPr id="0" name=""/>
        <dsp:cNvSpPr/>
      </dsp:nvSpPr>
      <dsp:spPr>
        <a:xfrm rot="5400000">
          <a:off x="2217548" y="2950652"/>
          <a:ext cx="1456422" cy="1267087"/>
        </a:xfrm>
        <a:prstGeom prst="hexagon">
          <a:avLst>
            <a:gd name="adj" fmla="val 25000"/>
            <a:gd name="vf" fmla="val 115470"/>
          </a:avLst>
        </a:prstGeom>
        <a:solidFill>
          <a:schemeClr val="accent4">
            <a:hueOff val="4355951"/>
            <a:satOff val="-18123"/>
            <a:lumOff val="42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Matthew Elenniss</a:t>
          </a:r>
        </a:p>
      </dsp:txBody>
      <dsp:txXfrm rot="-5400000">
        <a:off x="2509669" y="3082944"/>
        <a:ext cx="872179" cy="1002504"/>
      </dsp:txXfrm>
    </dsp:sp>
    <dsp:sp modelId="{B6ADD0B0-658C-4676-84B2-4E0FDD706D35}">
      <dsp:nvSpPr>
        <dsp:cNvPr id="0" name=""/>
        <dsp:cNvSpPr/>
      </dsp:nvSpPr>
      <dsp:spPr>
        <a:xfrm>
          <a:off x="3617752" y="3147269"/>
          <a:ext cx="1625367" cy="873853"/>
        </a:xfrm>
        <a:prstGeom prst="rect">
          <a:avLst/>
        </a:prstGeom>
        <a:noFill/>
        <a:ln>
          <a:noFill/>
        </a:ln>
        <a:effectLst/>
      </dsp:spPr>
      <dsp:style>
        <a:lnRef idx="0">
          <a:scrgbClr r="0" g="0" b="0"/>
        </a:lnRef>
        <a:fillRef idx="0">
          <a:scrgbClr r="0" g="0" b="0"/>
        </a:fillRef>
        <a:effectRef idx="0">
          <a:scrgbClr r="0" g="0" b="0"/>
        </a:effectRef>
        <a:fontRef idx="minor"/>
      </dsp:style>
    </dsp:sp>
    <dsp:sp modelId="{320AC9B0-E9DB-4DE4-B216-7F87CC9B5FFB}">
      <dsp:nvSpPr>
        <dsp:cNvPr id="0" name=""/>
        <dsp:cNvSpPr/>
      </dsp:nvSpPr>
      <dsp:spPr>
        <a:xfrm rot="5400000">
          <a:off x="849094" y="2950652"/>
          <a:ext cx="1456422" cy="1267087"/>
        </a:xfrm>
        <a:prstGeom prst="hexagon">
          <a:avLst>
            <a:gd name="adj" fmla="val 25000"/>
            <a:gd name="vf" fmla="val 115470"/>
          </a:avLst>
        </a:prstGeom>
        <a:solidFill>
          <a:schemeClr val="accent4">
            <a:hueOff val="5444940"/>
            <a:satOff val="-22654"/>
            <a:lumOff val="53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tx1"/>
            </a:solidFill>
          </a:endParaRPr>
        </a:p>
      </dsp:txBody>
      <dsp:txXfrm rot="-5400000">
        <a:off x="1141215" y="3082944"/>
        <a:ext cx="872179" cy="1002504"/>
      </dsp:txXfrm>
    </dsp:sp>
    <dsp:sp modelId="{2C6A2D4E-F7DC-468E-A182-DC8FDEEF44FF}">
      <dsp:nvSpPr>
        <dsp:cNvPr id="0" name=""/>
        <dsp:cNvSpPr/>
      </dsp:nvSpPr>
      <dsp:spPr>
        <a:xfrm rot="5400000">
          <a:off x="1530699" y="4186864"/>
          <a:ext cx="1456422" cy="1267087"/>
        </a:xfrm>
        <a:prstGeom prst="hexagon">
          <a:avLst>
            <a:gd name="adj" fmla="val 25000"/>
            <a:gd name="vf" fmla="val 115470"/>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Odill Rodrigues</a:t>
          </a:r>
        </a:p>
      </dsp:txBody>
      <dsp:txXfrm rot="-5400000">
        <a:off x="1822820" y="4319156"/>
        <a:ext cx="872179" cy="1002504"/>
      </dsp:txXfrm>
    </dsp:sp>
    <dsp:sp modelId="{932F35A9-DA40-42AA-B9ED-AD8C7EF76A8B}">
      <dsp:nvSpPr>
        <dsp:cNvPr id="0" name=""/>
        <dsp:cNvSpPr/>
      </dsp:nvSpPr>
      <dsp:spPr>
        <a:xfrm>
          <a:off x="0" y="4383481"/>
          <a:ext cx="1572936" cy="873853"/>
        </a:xfrm>
        <a:prstGeom prst="rect">
          <a:avLst/>
        </a:prstGeom>
        <a:noFill/>
        <a:ln>
          <a:noFill/>
        </a:ln>
        <a:effectLst/>
      </dsp:spPr>
      <dsp:style>
        <a:lnRef idx="0">
          <a:scrgbClr r="0" g="0" b="0"/>
        </a:lnRef>
        <a:fillRef idx="0">
          <a:scrgbClr r="0" g="0" b="0"/>
        </a:fillRef>
        <a:effectRef idx="0">
          <a:scrgbClr r="0" g="0" b="0"/>
        </a:effectRef>
        <a:fontRef idx="minor"/>
      </dsp:style>
    </dsp:sp>
    <dsp:sp modelId="{2D828B95-CE4E-4076-8640-5E255A265FA3}">
      <dsp:nvSpPr>
        <dsp:cNvPr id="0" name=""/>
        <dsp:cNvSpPr/>
      </dsp:nvSpPr>
      <dsp:spPr>
        <a:xfrm rot="5400000">
          <a:off x="2899154" y="4186864"/>
          <a:ext cx="1456422" cy="1267087"/>
        </a:xfrm>
        <a:prstGeom prst="hexagon">
          <a:avLst>
            <a:gd name="adj" fmla="val 25000"/>
            <a:gd name="vf" fmla="val 115470"/>
          </a:avLst>
        </a:prstGeom>
        <a:solidFill>
          <a:schemeClr val="accent4">
            <a:hueOff val="7622915"/>
            <a:satOff val="-31715"/>
            <a:lumOff val="74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tx1"/>
            </a:solidFill>
          </a:endParaRPr>
        </a:p>
      </dsp:txBody>
      <dsp:txXfrm rot="-5400000">
        <a:off x="3191275" y="4319156"/>
        <a:ext cx="872179" cy="1002504"/>
      </dsp:txXfrm>
    </dsp:sp>
    <dsp:sp modelId="{9F8C911B-A339-481A-A2B0-8F04231FCFA2}">
      <dsp:nvSpPr>
        <dsp:cNvPr id="0" name=""/>
        <dsp:cNvSpPr/>
      </dsp:nvSpPr>
      <dsp:spPr>
        <a:xfrm rot="5400000">
          <a:off x="2217548" y="5423075"/>
          <a:ext cx="1456422" cy="1267087"/>
        </a:xfrm>
        <a:prstGeom prst="hexagon">
          <a:avLst>
            <a:gd name="adj" fmla="val 25000"/>
            <a:gd name="vf" fmla="val 115470"/>
          </a:avLst>
        </a:prstGeom>
        <a:solidFill>
          <a:schemeClr val="accent4">
            <a:hueOff val="8711903"/>
            <a:satOff val="-36246"/>
            <a:lumOff val="85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Sarah Parzyck</a:t>
          </a:r>
        </a:p>
      </dsp:txBody>
      <dsp:txXfrm rot="-5400000">
        <a:off x="2509669" y="5555367"/>
        <a:ext cx="872179" cy="1002504"/>
      </dsp:txXfrm>
    </dsp:sp>
    <dsp:sp modelId="{6CC66C87-5FBE-4616-824C-BB7BB0D85464}">
      <dsp:nvSpPr>
        <dsp:cNvPr id="0" name=""/>
        <dsp:cNvSpPr/>
      </dsp:nvSpPr>
      <dsp:spPr>
        <a:xfrm>
          <a:off x="3617752" y="5619692"/>
          <a:ext cx="1625367" cy="873853"/>
        </a:xfrm>
        <a:prstGeom prst="rect">
          <a:avLst/>
        </a:prstGeom>
        <a:noFill/>
        <a:ln>
          <a:noFill/>
        </a:ln>
        <a:effectLst/>
      </dsp:spPr>
      <dsp:style>
        <a:lnRef idx="0">
          <a:scrgbClr r="0" g="0" b="0"/>
        </a:lnRef>
        <a:fillRef idx="0">
          <a:scrgbClr r="0" g="0" b="0"/>
        </a:fillRef>
        <a:effectRef idx="0">
          <a:scrgbClr r="0" g="0" b="0"/>
        </a:effectRef>
        <a:fontRef idx="minor"/>
      </dsp:style>
    </dsp:sp>
    <dsp:sp modelId="{A635E0DE-D43D-4BA6-9D07-BD53E8AF1FB5}">
      <dsp:nvSpPr>
        <dsp:cNvPr id="0" name=""/>
        <dsp:cNvSpPr/>
      </dsp:nvSpPr>
      <dsp:spPr>
        <a:xfrm rot="5400000">
          <a:off x="849094" y="5423075"/>
          <a:ext cx="1456422" cy="1267087"/>
        </a:xfrm>
        <a:prstGeom prst="hexagon">
          <a:avLst>
            <a:gd name="adj" fmla="val 25000"/>
            <a:gd name="vf" fmla="val 11547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tx1"/>
            </a:solidFill>
          </a:endParaRPr>
        </a:p>
      </dsp:txBody>
      <dsp:txXfrm rot="-5400000">
        <a:off x="1141215" y="5555367"/>
        <a:ext cx="872179" cy="1002504"/>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87FA33-36A0-4BA6-AA24-14202E5CC49F}" type="datetimeFigureOut">
              <a:rPr lang="en-US" smtClean="0"/>
              <a:t>6/25/2020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D4E95-15EC-4946-8EB1-8EEE30E889E3}" type="slidenum">
              <a:rPr lang="en-US" smtClean="0"/>
              <a:t>‹#›</a:t>
            </a:fld>
            <a:endParaRPr lang="en-US"/>
          </a:p>
        </p:txBody>
      </p:sp>
    </p:spTree>
    <p:extLst>
      <p:ext uri="{BB962C8B-B14F-4D97-AF65-F5344CB8AC3E}">
        <p14:creationId xmlns:p14="http://schemas.microsoft.com/office/powerpoint/2010/main" val="23586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a:t>
            </a:r>
          </a:p>
        </p:txBody>
      </p:sp>
      <p:sp>
        <p:nvSpPr>
          <p:cNvPr id="4" name="Slide Number Placeholder 3"/>
          <p:cNvSpPr>
            <a:spLocks noGrp="1"/>
          </p:cNvSpPr>
          <p:nvPr>
            <p:ph type="sldNum" sz="quarter" idx="5"/>
          </p:nvPr>
        </p:nvSpPr>
        <p:spPr/>
        <p:txBody>
          <a:bodyPr/>
          <a:lstStyle/>
          <a:p>
            <a:fld id="{00CD4E95-15EC-4946-8EB1-8EEE30E889E3}" type="slidenum">
              <a:rPr lang="en-US" smtClean="0"/>
              <a:t>1</a:t>
            </a:fld>
            <a:endParaRPr lang="en-US"/>
          </a:p>
        </p:txBody>
      </p:sp>
    </p:spTree>
    <p:extLst>
      <p:ext uri="{BB962C8B-B14F-4D97-AF65-F5344CB8AC3E}">
        <p14:creationId xmlns:p14="http://schemas.microsoft.com/office/powerpoint/2010/main" val="704581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730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57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exploration: Data was retrieved using Census API for population, poverty count, and median home value for three zip codes per cyclone.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Cleanup: Retrieved data in 2018 that was </a:t>
            </a:r>
            <a:r>
              <a:rPr lang="en-US" sz="1200" kern="1200" dirty="0" err="1">
                <a:solidFill>
                  <a:schemeClr val="tx1"/>
                </a:solidFill>
                <a:effectLst/>
                <a:latin typeface="+mn-lt"/>
                <a:ea typeface="+mn-ea"/>
                <a:cs typeface="+mn-cs"/>
              </a:rPr>
              <a:t>NaN</a:t>
            </a:r>
            <a:r>
              <a:rPr lang="en-US" sz="1200" kern="1200" dirty="0">
                <a:solidFill>
                  <a:schemeClr val="tx1"/>
                </a:solidFill>
                <a:effectLst/>
                <a:latin typeface="+mn-lt"/>
                <a:ea typeface="+mn-ea"/>
                <a:cs typeface="+mn-cs"/>
              </a:rPr>
              <a:t> and that data was dropped using drop.na. 2016 and 2018 </a:t>
            </a:r>
            <a:r>
              <a:rPr lang="en-US" sz="1200" kern="1200" dirty="0" err="1">
                <a:solidFill>
                  <a:schemeClr val="tx1"/>
                </a:solidFill>
                <a:effectLst/>
                <a:latin typeface="+mn-lt"/>
                <a:ea typeface="+mn-ea"/>
                <a:cs typeface="+mn-cs"/>
              </a:rPr>
              <a:t>DataFrames</a:t>
            </a:r>
            <a:r>
              <a:rPr lang="en-US" sz="1200" kern="1200" dirty="0">
                <a:solidFill>
                  <a:schemeClr val="tx1"/>
                </a:solidFill>
                <a:effectLst/>
                <a:latin typeface="+mn-lt"/>
                <a:ea typeface="+mn-ea"/>
                <a:cs typeface="+mn-cs"/>
              </a:rPr>
              <a:t> were merged to create a new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Analysis/Data Visualization: Bar graphs were used to analyze the comparison of 2016 and 2018 demographics to see if cyclones impacted population, poverty count, and median home 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68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001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906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exploration: Data was retrieved using NOAA API for weather stations in the landfall area of each hurricane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Cleanup: Retrieved data had "SNOW" column, which indicates snow precipitation measured in that weather station. That column was discarded from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Analysis: The maximum and minimum temperatures, precipitation from every station were grouped according to the dates - 5 days before and 6 days after the landfall.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Visualization: Line plots were made for precipitation, maximum and minimum temperatures were built to see the changes in those parameters during hurricane landfall.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12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CD4E95-15EC-4946-8EB1-8EEE30E889E3}" type="slidenum">
              <a:rPr lang="en-US" smtClean="0"/>
              <a:t>16</a:t>
            </a:fld>
            <a:endParaRPr lang="en-US"/>
          </a:p>
        </p:txBody>
      </p:sp>
    </p:spTree>
    <p:extLst>
      <p:ext uri="{BB962C8B-B14F-4D97-AF65-F5344CB8AC3E}">
        <p14:creationId xmlns:p14="http://schemas.microsoft.com/office/powerpoint/2010/main" val="149369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867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77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271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100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792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exploration: Data was retrieved from the National Hurricane Center's website (https://www.nhc.noaa.gov/data/#hurdat)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Cleanup: Data was scrubbed in Excel to assign a unique storm name, type and Julian to each of the 52k rows to understand onset and duration of each individual storm.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Analysis: The cleaned .csv data was imported into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as Pandas </a:t>
            </a:r>
            <a:r>
              <a:rPr lang="en-US" sz="1200" kern="1200" dirty="0" err="1">
                <a:solidFill>
                  <a:schemeClr val="tx1"/>
                </a:solidFill>
                <a:effectLst/>
                <a:latin typeface="+mn-lt"/>
                <a:ea typeface="+mn-ea"/>
                <a:cs typeface="+mn-cs"/>
              </a:rPr>
              <a:t>DataFrames</a:t>
            </a:r>
            <a:r>
              <a:rPr lang="en-US" sz="1200" kern="1200" dirty="0">
                <a:solidFill>
                  <a:schemeClr val="tx1"/>
                </a:solidFill>
                <a:effectLst/>
                <a:latin typeface="+mn-lt"/>
                <a:ea typeface="+mn-ea"/>
                <a:cs typeface="+mn-cs"/>
              </a:rPr>
              <a:t>. Certain data types were converted from float to integer. Bob and Kevin shared a new approach on setting tick locations for the bar graph. We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dropna</a:t>
            </a:r>
            <a:r>
              <a:rPr lang="en-US" sz="1200" kern="1200" dirty="0">
                <a:solidFill>
                  <a:schemeClr val="tx1"/>
                </a:solidFill>
                <a:effectLst/>
                <a:latin typeface="+mn-lt"/>
                <a:ea typeface="+mn-ea"/>
                <a:cs typeface="+mn-cs"/>
              </a:rPr>
              <a:t> to omit </a:t>
            </a:r>
            <a:r>
              <a:rPr lang="en-US" sz="1200" kern="1200" dirty="0" err="1">
                <a:solidFill>
                  <a:schemeClr val="tx1"/>
                </a:solidFill>
                <a:effectLst/>
                <a:latin typeface="+mn-lt"/>
                <a:ea typeface="+mn-ea"/>
                <a:cs typeface="+mn-cs"/>
              </a:rPr>
              <a:t>NaN</a:t>
            </a:r>
            <a:r>
              <a:rPr lang="en-US" sz="1200" kern="1200" dirty="0">
                <a:solidFill>
                  <a:schemeClr val="tx1"/>
                </a:solidFill>
                <a:effectLst/>
                <a:latin typeface="+mn-lt"/>
                <a:ea typeface="+mn-ea"/>
                <a:cs typeface="+mn-cs"/>
              </a:rPr>
              <a: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drop to filter </a:t>
            </a:r>
            <a:r>
              <a:rPr lang="en-US" sz="1200" kern="1200" dirty="0" err="1">
                <a:solidFill>
                  <a:schemeClr val="tx1"/>
                </a:solidFill>
                <a:effectLst/>
                <a:latin typeface="+mn-lt"/>
                <a:ea typeface="+mn-ea"/>
                <a:cs typeface="+mn-cs"/>
              </a:rPr>
              <a:t>DataFrames</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groupby</a:t>
            </a:r>
            <a:r>
              <a:rPr lang="en-US" sz="1200" kern="1200" dirty="0">
                <a:solidFill>
                  <a:schemeClr val="tx1"/>
                </a:solidFill>
                <a:effectLst/>
                <a:latin typeface="+mn-lt"/>
                <a:ea typeface="+mn-ea"/>
                <a:cs typeface="+mn-cs"/>
              </a:rPr>
              <a:t> to cluster data by cyclone type and the corresponding decade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Visualization: A stacked bar graph to understand the split between named vs. unnamed cyclones since 1950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bar graph to plot the duration of named cyclones with the decades as tick location markers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scatter plot to plot the cyclone patterns by decade and their corresponding onset in terms of time of the year. We also calculated the regression between onset and years.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379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776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1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C84-3744-4D18-AE9E-8B310A91FF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206857-296B-4D72-81A1-4CC8198CAE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15C152-67E2-40FC-9275-9704F8BE3003}"/>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11638E64-127C-40CF-AE1E-560C4FC2A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2D242-F924-4B86-A0FB-DD2DE0E4C1CA}"/>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1355485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B975-5328-4CCC-A69E-C5B722F533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3D7209-BB59-493F-8380-0B22B57813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324BF-F1F3-4EE8-A1BF-CB562CA47AB3}"/>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94383F90-28E4-4DCB-AA78-A452D43D8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54EF1-8088-4884-84AF-20C0607F0300}"/>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240111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F20FA2-620E-4D23-BE18-7A46965948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FA0947-77F4-451F-A434-44C398C0D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801047-627D-4FBB-AF3B-A24926596D20}"/>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EB9259D8-C73B-403B-9D43-211E5FD87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F4754-0418-4C0D-A8F4-0C9F7086E003}"/>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353210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3736-9E48-44D9-AFEA-D1A9C98353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A11E1-7439-4528-A48A-776586D015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6743C6-CE79-4281-8CD7-631B7BBB1ACD}"/>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667485A8-B826-4F9D-AE6C-62860D731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50FA0-E95D-4742-8697-9BE44FCA5E1B}"/>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352515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8856-48E2-477E-A104-EBF483833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14E10E-6EB0-4787-BF24-5B3F2F2A8D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F7FE58-8C18-4E42-BB13-46D3F453060E}"/>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7145E821-1AD3-4837-B956-CA9304F77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B16220-9ED0-4BCD-ACF2-A901AEA9D1FC}"/>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1209403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83F92-BE2E-4070-AD79-7CC1FA8D1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B22440-80FD-4F06-B5F0-CB4A0B4507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26D19E-0C5C-415A-ADC2-F1A51E9788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3F8EBC-34F6-41EB-991C-62589CBE54B4}"/>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6" name="Footer Placeholder 5">
            <a:extLst>
              <a:ext uri="{FF2B5EF4-FFF2-40B4-BE49-F238E27FC236}">
                <a16:creationId xmlns:a16="http://schemas.microsoft.com/office/drawing/2014/main" id="{483544B2-4BC3-46F0-8C8E-45FBB2A98A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27C264-2D74-477D-BF5D-9A1D49BD7914}"/>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128541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1CD54-5FF7-43BB-804D-4A4B7910D5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013D96-E002-4B1A-9CB8-3107CBA5F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8834ED-C7D5-4B2A-AAFE-C5A951DC22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CAA6C6-6484-4786-B164-B6B6524E9E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38C991-A69C-479C-98DE-A055E36776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5C6AC8-3E35-43B6-9398-015858BC096C}"/>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8" name="Footer Placeholder 7">
            <a:extLst>
              <a:ext uri="{FF2B5EF4-FFF2-40B4-BE49-F238E27FC236}">
                <a16:creationId xmlns:a16="http://schemas.microsoft.com/office/drawing/2014/main" id="{E3822BAE-A18E-4F6B-8B9A-FE0F76DED0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EB7C77-880A-40A4-B143-EEE236E0DFA0}"/>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2369571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E14A-E78C-4251-9DF2-FDAE61B4B7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E2F080-6B6E-4081-9768-B5709D02CC0B}"/>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4" name="Footer Placeholder 3">
            <a:extLst>
              <a:ext uri="{FF2B5EF4-FFF2-40B4-BE49-F238E27FC236}">
                <a16:creationId xmlns:a16="http://schemas.microsoft.com/office/drawing/2014/main" id="{D1611234-87A1-400E-9151-90F2C854C0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1D61C9-8D7D-49F4-A4FB-866121ABECD1}"/>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280525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C591A3-06D9-43B3-A309-6CBA1B468152}"/>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3" name="Footer Placeholder 2">
            <a:extLst>
              <a:ext uri="{FF2B5EF4-FFF2-40B4-BE49-F238E27FC236}">
                <a16:creationId xmlns:a16="http://schemas.microsoft.com/office/drawing/2014/main" id="{4D5D2829-BAEE-4FA8-9C9D-9542AD1DFA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BD658D-F491-45B7-8277-4DABEAF9A23E}"/>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202544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3196-884A-4469-B643-093166C094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FC19B8-703C-4DF6-979A-70776D6BE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0DDE65-365F-475A-8B84-82A284B79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58C8B6-DD6C-4447-A54F-B78285CD2F58}"/>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6" name="Footer Placeholder 5">
            <a:extLst>
              <a:ext uri="{FF2B5EF4-FFF2-40B4-BE49-F238E27FC236}">
                <a16:creationId xmlns:a16="http://schemas.microsoft.com/office/drawing/2014/main" id="{9949946D-83F6-4740-83F1-6714A2E70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1A553A-8897-4641-9290-4E87D9F5D498}"/>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103339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1428A-03E5-4358-8E38-CD7B3601C9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C4EE0A-3E71-4D9C-8F06-99DA49E551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FA4C26-6963-470A-BA81-CA7E454C6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6F7C4-2ECD-4982-8E90-A8BD22E14C89}"/>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6" name="Footer Placeholder 5">
            <a:extLst>
              <a:ext uri="{FF2B5EF4-FFF2-40B4-BE49-F238E27FC236}">
                <a16:creationId xmlns:a16="http://schemas.microsoft.com/office/drawing/2014/main" id="{83A4585B-5E6D-4576-9676-2C2F99718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7251F2-2811-4A37-A7EC-E6A651875DF5}"/>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901035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11D42-B732-45C2-9D1F-4DA0AD6A9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478EFA-14F3-4BB7-BF5B-F04E7D45DD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8BCCB-8FA5-4454-B4EE-4EA3CCD1A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79F1CF3B-97EE-417C-84F7-42179D233B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2E1BE-DE3A-412D-800C-B0492530DD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892D2E-838C-4BB8-9B4E-0561FD06ED45}" type="slidenum">
              <a:rPr lang="en-US" smtClean="0"/>
              <a:t>‹#›</a:t>
            </a:fld>
            <a:endParaRPr lang="en-US"/>
          </a:p>
        </p:txBody>
      </p:sp>
    </p:spTree>
    <p:extLst>
      <p:ext uri="{BB962C8B-B14F-4D97-AF65-F5344CB8AC3E}">
        <p14:creationId xmlns:p14="http://schemas.microsoft.com/office/powerpoint/2010/main" val="1818477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ndbc.noaa.gov/" TargetMode="External"/><Relationship Id="rId5" Type="http://schemas.openxmlformats.org/officeDocument/2006/relationships/hyperlink" Target="https://www.weather.gov/" TargetMode="External"/><Relationship Id="rId4" Type="http://schemas.openxmlformats.org/officeDocument/2006/relationships/hyperlink" Target="https://www.nhc.noaa.gov/"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31" name="Diagram 30">
            <a:extLst>
              <a:ext uri="{FF2B5EF4-FFF2-40B4-BE49-F238E27FC236}">
                <a16:creationId xmlns:a16="http://schemas.microsoft.com/office/drawing/2014/main" id="{DA78186E-6F50-4451-B632-352B7F998FE9}"/>
              </a:ext>
            </a:extLst>
          </p:cNvPr>
          <p:cNvGraphicFramePr/>
          <p:nvPr>
            <p:extLst>
              <p:ext uri="{D42A27DB-BD31-4B8C-83A1-F6EECF244321}">
                <p14:modId xmlns:p14="http://schemas.microsoft.com/office/powerpoint/2010/main" val="2003016301"/>
              </p:ext>
            </p:extLst>
          </p:nvPr>
        </p:nvGraphicFramePr>
        <p:xfrm>
          <a:off x="-562063" y="-234892"/>
          <a:ext cx="5243120" cy="7168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Cloud 31">
            <a:extLst>
              <a:ext uri="{FF2B5EF4-FFF2-40B4-BE49-F238E27FC236}">
                <a16:creationId xmlns:a16="http://schemas.microsoft.com/office/drawing/2014/main" id="{2D3AD146-1D9F-45B3-BE9A-95B6B3C18763}"/>
              </a:ext>
            </a:extLst>
          </p:cNvPr>
          <p:cNvSpPr/>
          <p:nvPr/>
        </p:nvSpPr>
        <p:spPr>
          <a:xfrm>
            <a:off x="6416180" y="201337"/>
            <a:ext cx="4311941" cy="1853966"/>
          </a:xfrm>
          <a:prstGeom prst="cloud">
            <a:avLst/>
          </a:prstGeom>
          <a:solidFill>
            <a:schemeClr val="accent5">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dirty="0">
                <a:solidFill>
                  <a:schemeClr val="tx1"/>
                </a:solidFill>
              </a:rPr>
              <a:t>HurriPy</a:t>
            </a:r>
            <a:endParaRPr lang="en-US" sz="3200" b="1" dirty="0">
              <a:solidFill>
                <a:schemeClr val="tx1"/>
              </a:solidFill>
            </a:endParaRPr>
          </a:p>
        </p:txBody>
      </p:sp>
      <p:sp>
        <p:nvSpPr>
          <p:cNvPr id="33" name="Lightning Bolt 32">
            <a:extLst>
              <a:ext uri="{FF2B5EF4-FFF2-40B4-BE49-F238E27FC236}">
                <a16:creationId xmlns:a16="http://schemas.microsoft.com/office/drawing/2014/main" id="{2255731E-CC5A-453B-99BD-1A493C46E7C8}"/>
              </a:ext>
            </a:extLst>
          </p:cNvPr>
          <p:cNvSpPr/>
          <p:nvPr/>
        </p:nvSpPr>
        <p:spPr>
          <a:xfrm rot="5001081">
            <a:off x="5187503" y="1344381"/>
            <a:ext cx="1224793" cy="2281805"/>
          </a:xfrm>
          <a:prstGeom prst="lightningBol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ightning Bolt 33">
            <a:extLst>
              <a:ext uri="{FF2B5EF4-FFF2-40B4-BE49-F238E27FC236}">
                <a16:creationId xmlns:a16="http://schemas.microsoft.com/office/drawing/2014/main" id="{D16AAA58-A99A-49A8-B73D-FFA5998E86AC}"/>
              </a:ext>
            </a:extLst>
          </p:cNvPr>
          <p:cNvSpPr/>
          <p:nvPr/>
        </p:nvSpPr>
        <p:spPr>
          <a:xfrm rot="5001081">
            <a:off x="6724092" y="1547725"/>
            <a:ext cx="1224793" cy="2281805"/>
          </a:xfrm>
          <a:prstGeom prst="lightningBol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14E717D-7C1E-43AE-B5C8-D367C3AE9913}"/>
              </a:ext>
            </a:extLst>
          </p:cNvPr>
          <p:cNvSpPr/>
          <p:nvPr/>
        </p:nvSpPr>
        <p:spPr>
          <a:xfrm>
            <a:off x="4311941" y="3716323"/>
            <a:ext cx="7331978" cy="2290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 group of world-renowned data scientists took upon themselves to analyze the correlations between cyclones and impacting factors.</a:t>
            </a:r>
          </a:p>
        </p:txBody>
      </p:sp>
    </p:spTree>
    <p:extLst>
      <p:ext uri="{BB962C8B-B14F-4D97-AF65-F5344CB8AC3E}">
        <p14:creationId xmlns:p14="http://schemas.microsoft.com/office/powerpoint/2010/main" val="2032817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359379" y="478563"/>
            <a:ext cx="10998778" cy="584775"/>
          </a:xfrm>
          <a:prstGeom prst="rect">
            <a:avLst/>
          </a:prstGeom>
          <a:noFill/>
        </p:spPr>
        <p:txBody>
          <a:bodyPr wrap="square" rtlCol="0">
            <a:spAutoFit/>
          </a:bodyPr>
          <a:lstStyle/>
          <a:p>
            <a:pPr lvl="0"/>
            <a:r>
              <a:rPr lang="en-US" sz="3200" b="1" dirty="0"/>
              <a:t>Demographics: Poverty</a:t>
            </a: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B7F1959D-14CD-416E-B0F1-1B1FE974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159" y="2390883"/>
            <a:ext cx="6162230" cy="4230785"/>
          </a:xfrm>
          <a:prstGeom prst="rect">
            <a:avLst/>
          </a:prstGeom>
        </p:spPr>
      </p:pic>
      <p:sp>
        <p:nvSpPr>
          <p:cNvPr id="3" name="TextBox 2">
            <a:extLst>
              <a:ext uri="{FF2B5EF4-FFF2-40B4-BE49-F238E27FC236}">
                <a16:creationId xmlns:a16="http://schemas.microsoft.com/office/drawing/2014/main" id="{33153D85-AF4E-4C1F-BEC8-CFA27EDDAD77}"/>
              </a:ext>
            </a:extLst>
          </p:cNvPr>
          <p:cNvSpPr txBox="1"/>
          <p:nvPr/>
        </p:nvSpPr>
        <p:spPr>
          <a:xfrm>
            <a:off x="253068" y="2203847"/>
            <a:ext cx="4871825"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Hurricane Maria had a huge impact on the population in Puerto Rico, hence potential loss of life could reflect an overall poverty decrease</a:t>
            </a:r>
          </a:p>
          <a:p>
            <a:pPr marL="285750" indent="-285750">
              <a:buFont typeface="Arial" panose="020B0604020202020204" pitchFamily="34" charset="0"/>
              <a:buChar char="•"/>
            </a:pPr>
            <a:r>
              <a:rPr lang="en-US" sz="2800" dirty="0"/>
              <a:t>Poverty does not appear to have a strong correlation with hurricanes</a:t>
            </a:r>
          </a:p>
        </p:txBody>
      </p:sp>
      <p:pic>
        <p:nvPicPr>
          <p:cNvPr id="8" name="Picture 7" descr="A close up of a logo&#10;&#10;Description automatically generated">
            <a:extLst>
              <a:ext uri="{FF2B5EF4-FFF2-40B4-BE49-F238E27FC236}">
                <a16:creationId xmlns:a16="http://schemas.microsoft.com/office/drawing/2014/main" id="{C0FC3009-07B7-43CE-945F-7AC27EE32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654" y="39389"/>
            <a:ext cx="1739007" cy="1739007"/>
          </a:xfrm>
          <a:prstGeom prst="rect">
            <a:avLst/>
          </a:prstGeom>
        </p:spPr>
      </p:pic>
    </p:spTree>
    <p:extLst>
      <p:ext uri="{BB962C8B-B14F-4D97-AF65-F5344CB8AC3E}">
        <p14:creationId xmlns:p14="http://schemas.microsoft.com/office/powerpoint/2010/main" val="494919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359151" y="464707"/>
            <a:ext cx="62543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Demographics: Median Home Value</a:t>
            </a:r>
          </a:p>
        </p:txBody>
      </p:sp>
      <p:pic>
        <p:nvPicPr>
          <p:cNvPr id="3" name="Picture 2">
            <a:extLst>
              <a:ext uri="{FF2B5EF4-FFF2-40B4-BE49-F238E27FC236}">
                <a16:creationId xmlns:a16="http://schemas.microsoft.com/office/drawing/2014/main" id="{CE525B62-38E8-416F-9655-4FC5047E1EAF}"/>
              </a:ext>
            </a:extLst>
          </p:cNvPr>
          <p:cNvPicPr>
            <a:picLocks noChangeAspect="1"/>
          </p:cNvPicPr>
          <p:nvPr/>
        </p:nvPicPr>
        <p:blipFill>
          <a:blip r:embed="rId3"/>
          <a:stretch>
            <a:fillRect/>
          </a:stretch>
        </p:blipFill>
        <p:spPr>
          <a:xfrm>
            <a:off x="6458110" y="3091260"/>
            <a:ext cx="5411772" cy="3620605"/>
          </a:xfrm>
          <a:prstGeom prst="rect">
            <a:avLst/>
          </a:prstGeom>
        </p:spPr>
      </p:pic>
      <p:sp>
        <p:nvSpPr>
          <p:cNvPr id="5" name="TextBox 4">
            <a:extLst>
              <a:ext uri="{FF2B5EF4-FFF2-40B4-BE49-F238E27FC236}">
                <a16:creationId xmlns:a16="http://schemas.microsoft.com/office/drawing/2014/main" id="{AE0ADFD9-7DD1-4A41-BBC0-62DDF99A6B8E}"/>
              </a:ext>
            </a:extLst>
          </p:cNvPr>
          <p:cNvSpPr txBox="1"/>
          <p:nvPr/>
        </p:nvSpPr>
        <p:spPr>
          <a:xfrm>
            <a:off x="559578" y="3091260"/>
            <a:ext cx="5536422"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This was our most surprising find!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a:rPr>
              <a:t>Hurricanes do not have a negative effect on home value as perceived</a:t>
            </a:r>
          </a:p>
          <a:p>
            <a:pPr marL="285750" indent="-285750">
              <a:buFont typeface="Arial" panose="020B0604020202020204" pitchFamily="34" charset="0"/>
              <a:buChar char="•"/>
              <a:defRPr/>
            </a:pPr>
            <a:r>
              <a:rPr lang="en-US" sz="2800" dirty="0"/>
              <a:t>Median home value does not appear to have a strong correlation with hurricanes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A picture containing room, photo, sign, white&#10;&#10;Description automatically generated">
            <a:extLst>
              <a:ext uri="{FF2B5EF4-FFF2-40B4-BE49-F238E27FC236}">
                <a16:creationId xmlns:a16="http://schemas.microsoft.com/office/drawing/2014/main" id="{4D1FB567-6041-46A3-BE30-03AD3A885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43" y="72002"/>
            <a:ext cx="1954960" cy="1954960"/>
          </a:xfrm>
          <a:prstGeom prst="rect">
            <a:avLst/>
          </a:prstGeom>
        </p:spPr>
      </p:pic>
    </p:spTree>
    <p:extLst>
      <p:ext uri="{BB962C8B-B14F-4D97-AF65-F5344CB8AC3E}">
        <p14:creationId xmlns:p14="http://schemas.microsoft.com/office/powerpoint/2010/main" val="351785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322118" y="501075"/>
            <a:ext cx="1099877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Demographics: Conclusion</a:t>
            </a:r>
          </a:p>
        </p:txBody>
      </p:sp>
      <p:sp>
        <p:nvSpPr>
          <p:cNvPr id="5" name="TextBox 4">
            <a:extLst>
              <a:ext uri="{FF2B5EF4-FFF2-40B4-BE49-F238E27FC236}">
                <a16:creationId xmlns:a16="http://schemas.microsoft.com/office/drawing/2014/main" id="{AE0ADFD9-7DD1-4A41-BBC0-62DDF99A6B8E}"/>
              </a:ext>
            </a:extLst>
          </p:cNvPr>
          <p:cNvSpPr txBox="1"/>
          <p:nvPr/>
        </p:nvSpPr>
        <p:spPr>
          <a:xfrm>
            <a:off x="433822" y="3017012"/>
            <a:ext cx="4978151"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Poverty, Population, and </a:t>
            </a:r>
            <a:r>
              <a:rPr lang="en-US" sz="2800" dirty="0"/>
              <a:t>Median home value do not appear to have a strong correlation with hurricanes</a:t>
            </a:r>
            <a:endParaRPr lang="en-US" sz="2800" dirty="0">
              <a:solidFill>
                <a:prstClr val="black"/>
              </a:solidFill>
            </a:endParaRPr>
          </a:p>
        </p:txBody>
      </p:sp>
      <p:pic>
        <p:nvPicPr>
          <p:cNvPr id="7" name="Picture 6" descr="A picture containing dark, sitting, computer, light&#10;&#10;Description automatically generated">
            <a:extLst>
              <a:ext uri="{FF2B5EF4-FFF2-40B4-BE49-F238E27FC236}">
                <a16:creationId xmlns:a16="http://schemas.microsoft.com/office/drawing/2014/main" id="{1F55C4C2-4DED-4472-B558-D17FC6C9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1583" y="243639"/>
            <a:ext cx="1376399" cy="1684421"/>
          </a:xfrm>
          <a:prstGeom prst="rect">
            <a:avLst/>
          </a:prstGeom>
        </p:spPr>
      </p:pic>
      <p:pic>
        <p:nvPicPr>
          <p:cNvPr id="9" name="Picture 8" descr="A picture containing nature, outdoor, water, grass&#10;&#10;Description automatically generated">
            <a:extLst>
              <a:ext uri="{FF2B5EF4-FFF2-40B4-BE49-F238E27FC236}">
                <a16:creationId xmlns:a16="http://schemas.microsoft.com/office/drawing/2014/main" id="{56AB80B1-6BD3-4FE2-A780-163E6C99D8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017012"/>
            <a:ext cx="5755757" cy="3597349"/>
          </a:xfrm>
          <a:prstGeom prst="rect">
            <a:avLst/>
          </a:prstGeom>
        </p:spPr>
      </p:pic>
    </p:spTree>
    <p:extLst>
      <p:ext uri="{BB962C8B-B14F-4D97-AF65-F5344CB8AC3E}">
        <p14:creationId xmlns:p14="http://schemas.microsoft.com/office/powerpoint/2010/main" val="2224116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6027"/>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165100" y="269847"/>
            <a:ext cx="9855200" cy="15696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Question #3: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We know that hurricanes cool ocean water, but do they cool the land where they make landfall? </a:t>
            </a:r>
          </a:p>
        </p:txBody>
      </p:sp>
      <p:sp>
        <p:nvSpPr>
          <p:cNvPr id="7" name="TextBox 6">
            <a:extLst>
              <a:ext uri="{FF2B5EF4-FFF2-40B4-BE49-F238E27FC236}">
                <a16:creationId xmlns:a16="http://schemas.microsoft.com/office/drawing/2014/main" id="{6F2ADBBD-4756-4CB4-9561-C9A063A1C775}"/>
              </a:ext>
            </a:extLst>
          </p:cNvPr>
          <p:cNvSpPr txBox="1"/>
          <p:nvPr/>
        </p:nvSpPr>
        <p:spPr>
          <a:xfrm>
            <a:off x="386418" y="2374144"/>
            <a:ext cx="5835650"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We know that storms cool </a:t>
            </a:r>
            <a:r>
              <a:rPr lang="en-US" sz="2800" b="1" i="1" dirty="0"/>
              <a:t>water</a:t>
            </a:r>
            <a:r>
              <a:rPr lang="en-US" sz="2800" dirty="0"/>
              <a:t> temperatures 4 degrees on average.</a:t>
            </a:r>
          </a:p>
          <a:p>
            <a:pPr marL="285750" indent="-285750">
              <a:buFont typeface="Arial" panose="020B0604020202020204" pitchFamily="34" charset="0"/>
              <a:buChar char="•"/>
            </a:pPr>
            <a:r>
              <a:rPr lang="en-US" sz="2800" dirty="0"/>
              <a:t>Not much data and research has been done to measure the cooling effects storms have on </a:t>
            </a:r>
            <a:r>
              <a:rPr lang="en-US" sz="2800" b="1" i="1" dirty="0"/>
              <a:t>landfall</a:t>
            </a:r>
            <a:r>
              <a:rPr lang="en-US" sz="2800" dirty="0"/>
              <a:t>.</a:t>
            </a:r>
          </a:p>
          <a:p>
            <a:pPr marL="285750" indent="-285750">
              <a:buFont typeface="Arial" panose="020B0604020202020204" pitchFamily="34" charset="0"/>
              <a:buChar char="•"/>
            </a:pPr>
            <a:r>
              <a:rPr lang="en-US" sz="2800" dirty="0"/>
              <a:t>We used an API from NOAA (National Oceanic and Atmospheric Administration) to answer our question.</a:t>
            </a:r>
          </a:p>
        </p:txBody>
      </p:sp>
      <p:pic>
        <p:nvPicPr>
          <p:cNvPr id="10" name="Picture 9" descr="A close up of a black background&#10;&#10;Description automatically generated">
            <a:extLst>
              <a:ext uri="{FF2B5EF4-FFF2-40B4-BE49-F238E27FC236}">
                <a16:creationId xmlns:a16="http://schemas.microsoft.com/office/drawing/2014/main" id="{931C11C5-36E0-489C-98EB-B3E32E642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5866" y="269847"/>
            <a:ext cx="1072511" cy="1062037"/>
          </a:xfrm>
          <a:prstGeom prst="rect">
            <a:avLst/>
          </a:prstGeom>
        </p:spPr>
      </p:pic>
      <p:pic>
        <p:nvPicPr>
          <p:cNvPr id="12" name="Picture 11" descr="A close up of a logo&#10;&#10;Description automatically generated">
            <a:extLst>
              <a:ext uri="{FF2B5EF4-FFF2-40B4-BE49-F238E27FC236}">
                <a16:creationId xmlns:a16="http://schemas.microsoft.com/office/drawing/2014/main" id="{598DC35C-0C38-404F-87A5-B60EF0FE3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2524153"/>
            <a:ext cx="4064000" cy="4064000"/>
          </a:xfrm>
          <a:prstGeom prst="rect">
            <a:avLst/>
          </a:prstGeom>
        </p:spPr>
      </p:pic>
    </p:spTree>
    <p:extLst>
      <p:ext uri="{BB962C8B-B14F-4D97-AF65-F5344CB8AC3E}">
        <p14:creationId xmlns:p14="http://schemas.microsoft.com/office/powerpoint/2010/main" val="2304985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6027"/>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4CDCF6B-2306-4C2E-ABBE-E14AE13F854B}"/>
              </a:ext>
            </a:extLst>
          </p:cNvPr>
          <p:cNvPicPr>
            <a:picLocks noChangeAspect="1"/>
          </p:cNvPicPr>
          <p:nvPr/>
        </p:nvPicPr>
        <p:blipFill>
          <a:blip r:embed="rId3"/>
          <a:stretch>
            <a:fillRect/>
          </a:stretch>
        </p:blipFill>
        <p:spPr>
          <a:xfrm>
            <a:off x="507206" y="458714"/>
            <a:ext cx="11177586" cy="3860874"/>
          </a:xfrm>
          <a:prstGeom prst="rect">
            <a:avLst/>
          </a:prstGeom>
        </p:spPr>
      </p:pic>
      <p:pic>
        <p:nvPicPr>
          <p:cNvPr id="10" name="Picture 9">
            <a:extLst>
              <a:ext uri="{FF2B5EF4-FFF2-40B4-BE49-F238E27FC236}">
                <a16:creationId xmlns:a16="http://schemas.microsoft.com/office/drawing/2014/main" id="{3157664E-D278-45FD-A220-46F80A924B78}"/>
              </a:ext>
            </a:extLst>
          </p:cNvPr>
          <p:cNvPicPr>
            <a:picLocks noChangeAspect="1"/>
          </p:cNvPicPr>
          <p:nvPr/>
        </p:nvPicPr>
        <p:blipFill>
          <a:blip r:embed="rId4"/>
          <a:stretch>
            <a:fillRect/>
          </a:stretch>
        </p:blipFill>
        <p:spPr>
          <a:xfrm>
            <a:off x="1033694" y="4024"/>
            <a:ext cx="3084843" cy="493819"/>
          </a:xfrm>
          <a:prstGeom prst="rect">
            <a:avLst/>
          </a:prstGeom>
        </p:spPr>
      </p:pic>
      <p:pic>
        <p:nvPicPr>
          <p:cNvPr id="11" name="Picture 10">
            <a:extLst>
              <a:ext uri="{FF2B5EF4-FFF2-40B4-BE49-F238E27FC236}">
                <a16:creationId xmlns:a16="http://schemas.microsoft.com/office/drawing/2014/main" id="{85AF162A-E335-4CBD-AC67-50940D9A6BE1}"/>
              </a:ext>
            </a:extLst>
          </p:cNvPr>
          <p:cNvPicPr>
            <a:picLocks noChangeAspect="1"/>
          </p:cNvPicPr>
          <p:nvPr/>
        </p:nvPicPr>
        <p:blipFill>
          <a:blip r:embed="rId5"/>
          <a:stretch>
            <a:fillRect/>
          </a:stretch>
        </p:blipFill>
        <p:spPr>
          <a:xfrm>
            <a:off x="4645025" y="-1"/>
            <a:ext cx="2901948" cy="493819"/>
          </a:xfrm>
          <a:prstGeom prst="rect">
            <a:avLst/>
          </a:prstGeom>
        </p:spPr>
      </p:pic>
      <p:pic>
        <p:nvPicPr>
          <p:cNvPr id="12" name="Picture 11">
            <a:extLst>
              <a:ext uri="{FF2B5EF4-FFF2-40B4-BE49-F238E27FC236}">
                <a16:creationId xmlns:a16="http://schemas.microsoft.com/office/drawing/2014/main" id="{CBB3D054-099E-4570-B357-F51A460A7A53}"/>
              </a:ext>
            </a:extLst>
          </p:cNvPr>
          <p:cNvPicPr>
            <a:picLocks noChangeAspect="1"/>
          </p:cNvPicPr>
          <p:nvPr/>
        </p:nvPicPr>
        <p:blipFill>
          <a:blip r:embed="rId6"/>
          <a:stretch>
            <a:fillRect/>
          </a:stretch>
        </p:blipFill>
        <p:spPr>
          <a:xfrm>
            <a:off x="8460502" y="0"/>
            <a:ext cx="3090940" cy="493819"/>
          </a:xfrm>
          <a:prstGeom prst="rect">
            <a:avLst/>
          </a:prstGeom>
        </p:spPr>
      </p:pic>
      <p:sp>
        <p:nvSpPr>
          <p:cNvPr id="3" name="TextBox 2">
            <a:extLst>
              <a:ext uri="{FF2B5EF4-FFF2-40B4-BE49-F238E27FC236}">
                <a16:creationId xmlns:a16="http://schemas.microsoft.com/office/drawing/2014/main" id="{02AC389A-5E98-4B63-B6E5-623884CE6B99}"/>
              </a:ext>
            </a:extLst>
          </p:cNvPr>
          <p:cNvSpPr txBox="1"/>
          <p:nvPr/>
        </p:nvSpPr>
        <p:spPr>
          <a:xfrm>
            <a:off x="483394" y="4319588"/>
            <a:ext cx="11225211"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Each hurricane is accompanied by a </a:t>
            </a:r>
            <a:r>
              <a:rPr lang="en-US" sz="2000" b="1" dirty="0"/>
              <a:t>spike in precipitation</a:t>
            </a:r>
            <a:r>
              <a:rPr lang="en-US" sz="2000" dirty="0"/>
              <a:t> (blue) in the landfall areas.</a:t>
            </a:r>
            <a:endParaRPr lang="en-US" sz="2000" b="1" dirty="0"/>
          </a:p>
          <a:p>
            <a:pPr marL="285750" indent="-285750">
              <a:buFont typeface="Arial" panose="020B0604020202020204" pitchFamily="34" charset="0"/>
              <a:buChar char="•"/>
            </a:pPr>
            <a:r>
              <a:rPr lang="en-US" sz="2000" dirty="0"/>
              <a:t>Correspondingly, the </a:t>
            </a:r>
            <a:r>
              <a:rPr lang="en-US" sz="2000" b="1" dirty="0"/>
              <a:t>maximum air temperature (shown in red)</a:t>
            </a:r>
            <a:r>
              <a:rPr lang="en-US" sz="2000" dirty="0"/>
              <a:t> dropped when a hurricane made a landfall.</a:t>
            </a:r>
          </a:p>
          <a:p>
            <a:pPr marL="285750" indent="-285750">
              <a:buFont typeface="Arial" panose="020B0604020202020204" pitchFamily="34" charset="0"/>
              <a:buChar char="•"/>
            </a:pPr>
            <a:r>
              <a:rPr lang="en-US" sz="2000" b="1" dirty="0"/>
              <a:t>Minimum air temperature (shown in yellow)</a:t>
            </a:r>
            <a:r>
              <a:rPr lang="en-US" sz="2000" dirty="0"/>
              <a:t> increased for Harvey and Irma but remained unchanged for Maria.</a:t>
            </a:r>
            <a:endParaRPr lang="en-US" sz="2000" b="1" dirty="0"/>
          </a:p>
          <a:p>
            <a:pPr marL="285750" indent="-285750">
              <a:buFont typeface="Arial" panose="020B0604020202020204" pitchFamily="34" charset="0"/>
              <a:buChar char="•"/>
            </a:pPr>
            <a:r>
              <a:rPr lang="en-US" sz="2000" dirty="0"/>
              <a:t>Maximum temperature </a:t>
            </a:r>
            <a:r>
              <a:rPr lang="en-US" sz="2000" b="1" dirty="0"/>
              <a:t>rebounded fastest</a:t>
            </a:r>
            <a:r>
              <a:rPr lang="en-US" sz="2000" dirty="0"/>
              <a:t> in the South Florida coast (Hurricane Irma) and remained low in Puerto Rico (Hurricane Maria) for the longest time. This is probably an indication how long hurricane clouds lingered over the landmass.</a:t>
            </a:r>
            <a:endParaRPr lang="en-US" sz="2000" b="1" dirty="0"/>
          </a:p>
        </p:txBody>
      </p:sp>
    </p:spTree>
    <p:extLst>
      <p:ext uri="{BB962C8B-B14F-4D97-AF65-F5344CB8AC3E}">
        <p14:creationId xmlns:p14="http://schemas.microsoft.com/office/powerpoint/2010/main" val="3688885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6027"/>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3FF621E-6305-4854-A497-1B3056C55D81}"/>
              </a:ext>
            </a:extLst>
          </p:cNvPr>
          <p:cNvSpPr txBox="1"/>
          <p:nvPr/>
        </p:nvSpPr>
        <p:spPr>
          <a:xfrm>
            <a:off x="127000" y="374651"/>
            <a:ext cx="72898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alibri" panose="020F0502020204030204"/>
              </a:rPr>
              <a:t>Storms and Land Temperature: </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Conclusion</a:t>
            </a:r>
          </a:p>
        </p:txBody>
      </p:sp>
      <p:sp>
        <p:nvSpPr>
          <p:cNvPr id="4" name="TextBox 3">
            <a:extLst>
              <a:ext uri="{FF2B5EF4-FFF2-40B4-BE49-F238E27FC236}">
                <a16:creationId xmlns:a16="http://schemas.microsoft.com/office/drawing/2014/main" id="{3B6D28F6-C450-4BB5-83F4-31F38B297712}"/>
              </a:ext>
            </a:extLst>
          </p:cNvPr>
          <p:cNvSpPr txBox="1"/>
          <p:nvPr/>
        </p:nvSpPr>
        <p:spPr>
          <a:xfrm>
            <a:off x="253068" y="1890638"/>
            <a:ext cx="56126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Our study found that hurricanes have a “cooling effect” on earth.</a:t>
            </a:r>
          </a:p>
          <a:p>
            <a:pPr marL="285750" indent="-285750">
              <a:buFont typeface="Arial" panose="020B0604020202020204" pitchFamily="34" charset="0"/>
              <a:buChar char="•"/>
            </a:pPr>
            <a:r>
              <a:rPr lang="en-US" sz="2400" dirty="0"/>
              <a:t>Mother Nature’s method of managing heat imbalance in oceans is creating hurricanes – a giant blender that mixes the hot air at the center with the dry colder air at the top of the troposphere.</a:t>
            </a:r>
          </a:p>
          <a:p>
            <a:pPr marL="285750" indent="-285750">
              <a:buFont typeface="Arial" panose="020B0604020202020204" pitchFamily="34" charset="0"/>
              <a:buChar char="•"/>
            </a:pPr>
            <a:r>
              <a:rPr lang="en-US" sz="2400" dirty="0"/>
              <a:t>Our conclusion is: “Along with cooling the oceans, hurricanes cool the landmass where they make landfall.”</a:t>
            </a:r>
          </a:p>
        </p:txBody>
      </p:sp>
      <p:pic>
        <p:nvPicPr>
          <p:cNvPr id="13" name="Picture 12">
            <a:extLst>
              <a:ext uri="{FF2B5EF4-FFF2-40B4-BE49-F238E27FC236}">
                <a16:creationId xmlns:a16="http://schemas.microsoft.com/office/drawing/2014/main" id="{F3A28A96-99E5-4ACC-B58F-A62CE0F437B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50025" y="3140063"/>
            <a:ext cx="4978807" cy="3499222"/>
          </a:xfrm>
          <a:prstGeom prst="rect">
            <a:avLst/>
          </a:prstGeom>
          <a:noFill/>
          <a:ln>
            <a:noFill/>
          </a:ln>
        </p:spPr>
      </p:pic>
      <p:pic>
        <p:nvPicPr>
          <p:cNvPr id="6" name="Picture 5" descr="A picture containing dark, sitting, computer, light&#10;&#10;Description automatically generated">
            <a:extLst>
              <a:ext uri="{FF2B5EF4-FFF2-40B4-BE49-F238E27FC236}">
                <a16:creationId xmlns:a16="http://schemas.microsoft.com/office/drawing/2014/main" id="{4D8279F8-F492-4D34-A08B-6121EC626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2746" y="218715"/>
            <a:ext cx="1366186" cy="1671923"/>
          </a:xfrm>
          <a:prstGeom prst="rect">
            <a:avLst/>
          </a:prstGeom>
        </p:spPr>
      </p:pic>
    </p:spTree>
    <p:extLst>
      <p:ext uri="{BB962C8B-B14F-4D97-AF65-F5344CB8AC3E}">
        <p14:creationId xmlns:p14="http://schemas.microsoft.com/office/powerpoint/2010/main" val="3423888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Picture 2" descr="How Does the Internet Work?">
            <a:extLst>
              <a:ext uri="{FF2B5EF4-FFF2-40B4-BE49-F238E27FC236}">
                <a16:creationId xmlns:a16="http://schemas.microsoft.com/office/drawing/2014/main" id="{743CBC65-1619-44B5-82C7-1AA514AD9A5B}"/>
              </a:ext>
            </a:extLst>
          </p:cNvPr>
          <p:cNvPicPr>
            <a:picLocks noChangeAspect="1" noChangeArrowheads="1"/>
          </p:cNvPicPr>
          <p:nvPr/>
        </p:nvPicPr>
        <p:blipFill>
          <a:blip r:embed="rId3">
            <a:alphaModFix amt="38000"/>
            <a:extLst>
              <a:ext uri="{28A0092B-C50C-407E-A947-70E740481C1C}">
                <a14:useLocalDpi xmlns:a14="http://schemas.microsoft.com/office/drawing/2010/main" val="0"/>
              </a:ext>
            </a:extLst>
          </a:blip>
          <a:srcRect/>
          <a:stretch>
            <a:fillRect/>
          </a:stretch>
        </p:blipFill>
        <p:spPr bwMode="auto">
          <a:xfrm>
            <a:off x="-5544" y="707886"/>
            <a:ext cx="12192000" cy="56276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EC9B834-5412-404E-96AF-826F2A1FA0F6}"/>
              </a:ext>
            </a:extLst>
          </p:cNvPr>
          <p:cNvSpPr/>
          <p:nvPr/>
        </p:nvSpPr>
        <p:spPr>
          <a:xfrm>
            <a:off x="272448" y="707886"/>
            <a:ext cx="11636017" cy="6150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rPr>
              <a:t>Data sets used:</a:t>
            </a:r>
          </a:p>
          <a:p>
            <a:r>
              <a:rPr lang="en-US" sz="2400" b="1" u="sng" dirty="0">
                <a:solidFill>
                  <a:schemeClr val="tx1"/>
                </a:solidFill>
              </a:rPr>
              <a:t>https://www.census.gov/</a:t>
            </a:r>
          </a:p>
          <a:p>
            <a:r>
              <a:rPr lang="en-US" sz="2400" b="1" u="sng" dirty="0">
                <a:solidFill>
                  <a:schemeClr val="tx1"/>
                </a:solidFill>
                <a:hlinkClick r:id="rId4">
                  <a:extLst>
                    <a:ext uri="{A12FA001-AC4F-418D-AE19-62706E023703}">
                      <ahyp:hlinkClr xmlns:ahyp="http://schemas.microsoft.com/office/drawing/2018/hyperlinkcolor" val="tx"/>
                    </a:ext>
                  </a:extLst>
                </a:hlinkClick>
              </a:rPr>
              <a:t>https://www.nhc.noaa.gov/</a:t>
            </a:r>
            <a:endParaRPr lang="en-US" sz="2400" b="1" u="sng" dirty="0">
              <a:solidFill>
                <a:schemeClr val="tx1"/>
              </a:solidFill>
            </a:endParaRPr>
          </a:p>
          <a:p>
            <a:r>
              <a:rPr lang="en-US" sz="2400" b="1" u="sng" dirty="0">
                <a:solidFill>
                  <a:schemeClr val="tx1"/>
                </a:solidFill>
                <a:hlinkClick r:id="rId5">
                  <a:extLst>
                    <a:ext uri="{A12FA001-AC4F-418D-AE19-62706E023703}">
                      <ahyp:hlinkClr xmlns:ahyp="http://schemas.microsoft.com/office/drawing/2018/hyperlinkcolor" val="tx"/>
                    </a:ext>
                  </a:extLst>
                </a:hlinkClick>
              </a:rPr>
              <a:t>https://www.weather.gov/</a:t>
            </a:r>
            <a:endParaRPr lang="en-US" sz="2400" b="1" u="sng" dirty="0">
              <a:solidFill>
                <a:schemeClr val="tx1"/>
              </a:solidFill>
            </a:endParaRPr>
          </a:p>
          <a:p>
            <a:r>
              <a:rPr lang="en-US" sz="2400" b="1" u="sng" dirty="0">
                <a:solidFill>
                  <a:schemeClr val="tx1"/>
                </a:solidFill>
              </a:rPr>
              <a:t>https://www.flhurricane.com/</a:t>
            </a:r>
          </a:p>
          <a:p>
            <a:endParaRPr lang="en-US" sz="2400" b="1" dirty="0">
              <a:solidFill>
                <a:schemeClr val="tx1"/>
              </a:solidFill>
            </a:endParaRPr>
          </a:p>
          <a:p>
            <a:r>
              <a:rPr lang="en-US" sz="2400" b="1" dirty="0">
                <a:solidFill>
                  <a:schemeClr val="tx1"/>
                </a:solidFill>
              </a:rPr>
              <a:t>We attempted to scour buoy data from </a:t>
            </a:r>
            <a:r>
              <a:rPr lang="en-US" sz="2400" b="1" u="sng" dirty="0">
                <a:solidFill>
                  <a:schemeClr val="tx1"/>
                </a:solidFill>
                <a:hlinkClick r:id="rId6">
                  <a:extLst>
                    <a:ext uri="{A12FA001-AC4F-418D-AE19-62706E023703}">
                      <ahyp:hlinkClr xmlns:ahyp="http://schemas.microsoft.com/office/drawing/2018/hyperlinkcolor" val="tx"/>
                    </a:ext>
                  </a:extLst>
                </a:hlinkClick>
              </a:rPr>
              <a:t>https://www.ndbc.noaa.gov/</a:t>
            </a:r>
            <a:r>
              <a:rPr lang="en-US" sz="2400" b="1" u="sng" dirty="0">
                <a:solidFill>
                  <a:schemeClr val="tx1"/>
                </a:solidFill>
              </a:rPr>
              <a:t> </a:t>
            </a:r>
            <a:r>
              <a:rPr lang="en-US" sz="2400" b="1" dirty="0">
                <a:solidFill>
                  <a:schemeClr val="tx1"/>
                </a:solidFill>
              </a:rPr>
              <a:t>but had no luck :’(</a:t>
            </a:r>
          </a:p>
          <a:p>
            <a:endParaRPr lang="en-US" sz="2800" b="1" dirty="0">
              <a:solidFill>
                <a:schemeClr val="tx1"/>
              </a:solidFill>
            </a:endParaRPr>
          </a:p>
          <a:p>
            <a:r>
              <a:rPr lang="en-US" sz="2800" b="1" dirty="0">
                <a:solidFill>
                  <a:schemeClr val="tx1"/>
                </a:solidFill>
              </a:rPr>
              <a:t>API keys requested from:</a:t>
            </a:r>
          </a:p>
          <a:p>
            <a:r>
              <a:rPr lang="en-US" sz="2400" b="1" dirty="0">
                <a:solidFill>
                  <a:schemeClr val="tx1"/>
                </a:solidFill>
              </a:rPr>
              <a:t>Census</a:t>
            </a:r>
          </a:p>
          <a:p>
            <a:r>
              <a:rPr lang="en-US" sz="2400" b="1" dirty="0">
                <a:solidFill>
                  <a:schemeClr val="tx1"/>
                </a:solidFill>
              </a:rPr>
              <a:t>Google maps</a:t>
            </a:r>
          </a:p>
          <a:p>
            <a:r>
              <a:rPr lang="en-US" sz="2400" b="1" dirty="0">
                <a:solidFill>
                  <a:schemeClr val="tx1"/>
                </a:solidFill>
              </a:rPr>
              <a:t>NOAA</a:t>
            </a:r>
          </a:p>
        </p:txBody>
      </p:sp>
      <p:sp>
        <p:nvSpPr>
          <p:cNvPr id="3" name="TextBox 2">
            <a:extLst>
              <a:ext uri="{FF2B5EF4-FFF2-40B4-BE49-F238E27FC236}">
                <a16:creationId xmlns:a16="http://schemas.microsoft.com/office/drawing/2014/main" id="{F9442AF9-3054-404D-A311-03D1707C6EB7}"/>
              </a:ext>
            </a:extLst>
          </p:cNvPr>
          <p:cNvSpPr txBox="1"/>
          <p:nvPr/>
        </p:nvSpPr>
        <p:spPr>
          <a:xfrm>
            <a:off x="3283527" y="0"/>
            <a:ext cx="5252604" cy="707886"/>
          </a:xfrm>
          <a:prstGeom prst="rect">
            <a:avLst/>
          </a:prstGeom>
          <a:noFill/>
        </p:spPr>
        <p:txBody>
          <a:bodyPr wrap="square" rtlCol="0">
            <a:spAutoFit/>
          </a:bodyPr>
          <a:lstStyle/>
          <a:p>
            <a:pPr algn="ctr"/>
            <a:r>
              <a:rPr lang="en-US" sz="4000" b="1" dirty="0"/>
              <a:t>Resources:</a:t>
            </a:r>
          </a:p>
        </p:txBody>
      </p:sp>
    </p:spTree>
    <p:extLst>
      <p:ext uri="{BB962C8B-B14F-4D97-AF65-F5344CB8AC3E}">
        <p14:creationId xmlns:p14="http://schemas.microsoft.com/office/powerpoint/2010/main" val="257480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442AF9-3054-404D-A311-03D1707C6EB7}"/>
              </a:ext>
            </a:extLst>
          </p:cNvPr>
          <p:cNvSpPr txBox="1"/>
          <p:nvPr/>
        </p:nvSpPr>
        <p:spPr>
          <a:xfrm>
            <a:off x="2787361" y="261066"/>
            <a:ext cx="661727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Special thanks to Bob!</a:t>
            </a:r>
          </a:p>
        </p:txBody>
      </p:sp>
      <p:pic>
        <p:nvPicPr>
          <p:cNvPr id="6" name="Picture 5" descr="A person smiling for the camera&#10;&#10;Description automatically generated">
            <a:extLst>
              <a:ext uri="{FF2B5EF4-FFF2-40B4-BE49-F238E27FC236}">
                <a16:creationId xmlns:a16="http://schemas.microsoft.com/office/drawing/2014/main" id="{F6357C41-1DE1-446D-A567-970216385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331" y="1095562"/>
            <a:ext cx="4876800" cy="4876800"/>
          </a:xfrm>
          <a:prstGeom prst="rect">
            <a:avLst/>
          </a:prstGeom>
        </p:spPr>
      </p:pic>
      <p:sp>
        <p:nvSpPr>
          <p:cNvPr id="7" name="TextBox 6">
            <a:extLst>
              <a:ext uri="{FF2B5EF4-FFF2-40B4-BE49-F238E27FC236}">
                <a16:creationId xmlns:a16="http://schemas.microsoft.com/office/drawing/2014/main" id="{E9D38263-ED75-4260-8700-C84B28C99A5C}"/>
              </a:ext>
            </a:extLst>
          </p:cNvPr>
          <p:cNvSpPr txBox="1"/>
          <p:nvPr/>
        </p:nvSpPr>
        <p:spPr>
          <a:xfrm>
            <a:off x="3469698" y="6140535"/>
            <a:ext cx="525260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ALL HAIL THE KING!</a:t>
            </a:r>
          </a:p>
        </p:txBody>
      </p:sp>
    </p:spTree>
    <p:extLst>
      <p:ext uri="{BB962C8B-B14F-4D97-AF65-F5344CB8AC3E}">
        <p14:creationId xmlns:p14="http://schemas.microsoft.com/office/powerpoint/2010/main" val="2090300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bird&#10;&#10;Description automatically generated">
            <a:extLst>
              <a:ext uri="{FF2B5EF4-FFF2-40B4-BE49-F238E27FC236}">
                <a16:creationId xmlns:a16="http://schemas.microsoft.com/office/drawing/2014/main" id="{EA2AE83B-A9F6-4B83-8587-9287FB707CA2}"/>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35364"/>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9442AF9-3054-404D-A311-03D1707C6EB7}"/>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lang="en-US" sz="4800" b="1">
                <a:latin typeface="+mj-lt"/>
                <a:ea typeface="+mj-ea"/>
                <a:cs typeface="+mj-cs"/>
              </a:rPr>
              <a:t>Any Questions?</a:t>
            </a:r>
            <a:endParaRPr kumimoji="0" lang="en-US" sz="4800" b="1" i="0" u="none" strike="noStrike" cap="none" spc="0" normalizeH="0" baseline="0" noProof="0">
              <a:ln>
                <a:noFill/>
              </a:ln>
              <a:effectLst/>
              <a:uLnTx/>
              <a:uFillTx/>
              <a:latin typeface="+mj-lt"/>
              <a:ea typeface="+mj-ea"/>
              <a:cs typeface="+mj-cs"/>
            </a:endParaRPr>
          </a:p>
        </p:txBody>
      </p:sp>
      <p:sp>
        <p:nvSpPr>
          <p:cNvPr id="19"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79341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458276" y="249383"/>
            <a:ext cx="298111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Introduction: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Our questions</a:t>
            </a:r>
          </a:p>
        </p:txBody>
      </p:sp>
      <p:sp>
        <p:nvSpPr>
          <p:cNvPr id="3" name="TextBox 2">
            <a:extLst>
              <a:ext uri="{FF2B5EF4-FFF2-40B4-BE49-F238E27FC236}">
                <a16:creationId xmlns:a16="http://schemas.microsoft.com/office/drawing/2014/main" id="{2E8B1C90-1A1C-410E-B462-947CEFD4BDB7}"/>
              </a:ext>
            </a:extLst>
          </p:cNvPr>
          <p:cNvSpPr txBox="1"/>
          <p:nvPr/>
        </p:nvSpPr>
        <p:spPr>
          <a:xfrm>
            <a:off x="350903" y="2247181"/>
            <a:ext cx="5745097"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Question 1: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Tropical Storm Cristobal formed at the start of this month, it was the earliest we saw a “C” named storm. Is this a trend or just an outlier?</a:t>
            </a:r>
          </a:p>
          <a:p>
            <a:pPr marR="0" lvl="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prstClr val="black"/>
                </a:solidFill>
                <a:latin typeface="Calibri" panose="020F0502020204030204"/>
              </a:rPr>
              <a:t>Question 2: </a:t>
            </a:r>
            <a:r>
              <a:rPr lang="en-US" sz="2400" dirty="0">
                <a:solidFill>
                  <a:prstClr val="black"/>
                </a:solidFill>
                <a:latin typeface="Calibri" panose="020F0502020204030204"/>
              </a:rPr>
              <a:t>What are the demographics of an area before and after a storm?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Question 3: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 hurricanes effect the temperature on land? </a:t>
            </a:r>
          </a:p>
        </p:txBody>
      </p:sp>
      <p:pic>
        <p:nvPicPr>
          <p:cNvPr id="6" name="Picture 5" descr="A picture containing text, book&#10;&#10;Description automatically generated">
            <a:extLst>
              <a:ext uri="{FF2B5EF4-FFF2-40B4-BE49-F238E27FC236}">
                <a16:creationId xmlns:a16="http://schemas.microsoft.com/office/drawing/2014/main" id="{6860FCE2-4AE4-4415-A7AB-3D41997CE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371" y="566305"/>
            <a:ext cx="5191284" cy="6042314"/>
          </a:xfrm>
          <a:prstGeom prst="rect">
            <a:avLst/>
          </a:prstGeom>
        </p:spPr>
      </p:pic>
    </p:spTree>
    <p:extLst>
      <p:ext uri="{BB962C8B-B14F-4D97-AF65-F5344CB8AC3E}">
        <p14:creationId xmlns:p14="http://schemas.microsoft.com/office/powerpoint/2010/main" val="1962552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596611" y="464707"/>
            <a:ext cx="38974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Tracking Cristobal:</a:t>
            </a:r>
          </a:p>
        </p:txBody>
      </p:sp>
      <p:pic>
        <p:nvPicPr>
          <p:cNvPr id="8" name="Picture 7" descr="A close up of a map&#10;&#10;Description automatically generated">
            <a:extLst>
              <a:ext uri="{FF2B5EF4-FFF2-40B4-BE49-F238E27FC236}">
                <a16:creationId xmlns:a16="http://schemas.microsoft.com/office/drawing/2014/main" id="{DC6C70CD-ABB2-4A54-AD66-6C5960F0F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9645" y="1404823"/>
            <a:ext cx="3592708" cy="4503047"/>
          </a:xfrm>
          <a:prstGeom prst="rect">
            <a:avLst/>
          </a:prstGeom>
        </p:spPr>
      </p:pic>
      <p:sp>
        <p:nvSpPr>
          <p:cNvPr id="10" name="Rectangle 9">
            <a:extLst>
              <a:ext uri="{FF2B5EF4-FFF2-40B4-BE49-F238E27FC236}">
                <a16:creationId xmlns:a16="http://schemas.microsoft.com/office/drawing/2014/main" id="{4069B78C-AEB7-4A29-96C1-FD779FC5F320}"/>
              </a:ext>
            </a:extLst>
          </p:cNvPr>
          <p:cNvSpPr/>
          <p:nvPr/>
        </p:nvSpPr>
        <p:spPr>
          <a:xfrm>
            <a:off x="5604053" y="2544635"/>
            <a:ext cx="2608118" cy="2140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Tropical Storm Cristobal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Named on 6/2/2020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 Tropical Depression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 Tropical Storm   </a:t>
            </a:r>
          </a:p>
        </p:txBody>
      </p:sp>
      <p:sp>
        <p:nvSpPr>
          <p:cNvPr id="12" name="Oval 11">
            <a:extLst>
              <a:ext uri="{FF2B5EF4-FFF2-40B4-BE49-F238E27FC236}">
                <a16:creationId xmlns:a16="http://schemas.microsoft.com/office/drawing/2014/main" id="{2B16B92C-F176-412F-95A0-331E9B198F73}"/>
              </a:ext>
            </a:extLst>
          </p:cNvPr>
          <p:cNvSpPr>
            <a:spLocks noChangeAspect="1"/>
          </p:cNvSpPr>
          <p:nvPr/>
        </p:nvSpPr>
        <p:spPr>
          <a:xfrm flipH="1">
            <a:off x="6272365" y="3951738"/>
            <a:ext cx="130303" cy="129654"/>
          </a:xfrm>
          <a:prstGeom prst="ellipse">
            <a:avLst/>
          </a:prstGeom>
          <a:solidFill>
            <a:srgbClr val="66FF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1F83400B-922B-4B78-BB67-60A19EB416D5}"/>
              </a:ext>
            </a:extLst>
          </p:cNvPr>
          <p:cNvSpPr>
            <a:spLocks noChangeAspect="1"/>
          </p:cNvSpPr>
          <p:nvPr/>
        </p:nvSpPr>
        <p:spPr>
          <a:xfrm flipH="1">
            <a:off x="6272364" y="4144347"/>
            <a:ext cx="130303" cy="129654"/>
          </a:xfrm>
          <a:prstGeom prst="ellipse">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E8B1C90-1A1C-410E-B462-947CEFD4BDB7}"/>
              </a:ext>
            </a:extLst>
          </p:cNvPr>
          <p:cNvSpPr txBox="1"/>
          <p:nvPr/>
        </p:nvSpPr>
        <p:spPr>
          <a:xfrm>
            <a:off x="458275" y="2274838"/>
            <a:ext cx="439318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earliest time a “</a:t>
            </a:r>
            <a:r>
              <a:rPr lang="en-US" sz="2400" b="1" dirty="0"/>
              <a:t>C</a:t>
            </a:r>
            <a:r>
              <a:rPr lang="en-US" sz="2400" dirty="0"/>
              <a:t>” named storm has arrived</a:t>
            </a:r>
          </a:p>
          <a:p>
            <a:pPr marL="285750" indent="-285750">
              <a:buFont typeface="Arial" panose="020B0604020202020204" pitchFamily="34" charset="0"/>
              <a:buChar char="•"/>
            </a:pPr>
            <a:r>
              <a:rPr lang="en-US" sz="2400" dirty="0"/>
              <a:t>Came out during a pandemic</a:t>
            </a:r>
          </a:p>
          <a:p>
            <a:pPr marL="285750" indent="-285750">
              <a:buFont typeface="Arial" panose="020B0604020202020204" pitchFamily="34" charset="0"/>
              <a:buChar char="•"/>
            </a:pPr>
            <a:r>
              <a:rPr lang="en-US" sz="2400" dirty="0"/>
              <a:t>Started as a tropical storm in the pacific, then made it’s way to the gulf</a:t>
            </a:r>
          </a:p>
        </p:txBody>
      </p:sp>
    </p:spTree>
    <p:extLst>
      <p:ext uri="{BB962C8B-B14F-4D97-AF65-F5344CB8AC3E}">
        <p14:creationId xmlns:p14="http://schemas.microsoft.com/office/powerpoint/2010/main" val="1042570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253068" y="319628"/>
            <a:ext cx="80420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Understanding Cyclones: When do they form?</a:t>
            </a:r>
          </a:p>
        </p:txBody>
      </p:sp>
      <p:pic>
        <p:nvPicPr>
          <p:cNvPr id="6" name="Picture 5" descr="A close up of a map&#10;&#10;Description automatically generated">
            <a:extLst>
              <a:ext uri="{FF2B5EF4-FFF2-40B4-BE49-F238E27FC236}">
                <a16:creationId xmlns:a16="http://schemas.microsoft.com/office/drawing/2014/main" id="{2A9B39CF-D909-475D-B874-1156EC4CD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391" y="2417151"/>
            <a:ext cx="6897300" cy="3827286"/>
          </a:xfrm>
          <a:prstGeom prst="rect">
            <a:avLst/>
          </a:prstGeom>
        </p:spPr>
      </p:pic>
      <p:sp>
        <p:nvSpPr>
          <p:cNvPr id="8" name="TextBox 7">
            <a:extLst>
              <a:ext uri="{FF2B5EF4-FFF2-40B4-BE49-F238E27FC236}">
                <a16:creationId xmlns:a16="http://schemas.microsoft.com/office/drawing/2014/main" id="{47088B09-3325-4358-AFB9-0068DB1C688D}"/>
              </a:ext>
            </a:extLst>
          </p:cNvPr>
          <p:cNvSpPr txBox="1"/>
          <p:nvPr/>
        </p:nvSpPr>
        <p:spPr>
          <a:xfrm>
            <a:off x="299030" y="1543521"/>
            <a:ext cx="467590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Cyclones are starting to form earlier in the year.</a:t>
            </a:r>
          </a:p>
          <a:p>
            <a:pPr marL="285750" indent="-285750">
              <a:buFont typeface="Arial" panose="020B0604020202020204" pitchFamily="34" charset="0"/>
              <a:buChar char="•"/>
            </a:pPr>
            <a:r>
              <a:rPr lang="en-US" sz="2400" dirty="0"/>
              <a:t>In 70 years the average season start time has decreased by an entire month.</a:t>
            </a:r>
          </a:p>
          <a:p>
            <a:pPr marL="285750" indent="-285750">
              <a:buFont typeface="Arial" panose="020B0604020202020204" pitchFamily="34" charset="0"/>
              <a:buChar char="•"/>
            </a:pPr>
            <a:r>
              <a:rPr lang="en-US" sz="2400" dirty="0"/>
              <a:t>Hurricanes and Cyclones are caused by warm water temperatures. Our findings have been that due to climate change rising the average ocean temperature, it causes a direct effect in the onset.</a:t>
            </a:r>
          </a:p>
        </p:txBody>
      </p:sp>
      <p:pic>
        <p:nvPicPr>
          <p:cNvPr id="10" name="Picture 9" descr="A close up of electronics&#10;&#10;Description automatically generated">
            <a:extLst>
              <a:ext uri="{FF2B5EF4-FFF2-40B4-BE49-F238E27FC236}">
                <a16:creationId xmlns:a16="http://schemas.microsoft.com/office/drawing/2014/main" id="{7A1C2492-4A3B-421D-B7B3-34B48CD8A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826" y="156975"/>
            <a:ext cx="1739779" cy="1785013"/>
          </a:xfrm>
          <a:prstGeom prst="rect">
            <a:avLst/>
          </a:prstGeom>
        </p:spPr>
      </p:pic>
    </p:spTree>
    <p:extLst>
      <p:ext uri="{BB962C8B-B14F-4D97-AF65-F5344CB8AC3E}">
        <p14:creationId xmlns:p14="http://schemas.microsoft.com/office/powerpoint/2010/main" val="3322679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446809" y="464706"/>
            <a:ext cx="10998778" cy="646331"/>
          </a:xfrm>
          <a:prstGeom prst="rect">
            <a:avLst/>
          </a:prstGeom>
          <a:noFill/>
        </p:spPr>
        <p:txBody>
          <a:bodyPr wrap="square" rtlCol="0">
            <a:spAutoFit/>
          </a:bodyPr>
          <a:lstStyle/>
          <a:p>
            <a:r>
              <a:rPr lang="en-US" sz="3600" b="1" dirty="0"/>
              <a:t>Understanding Cyclones: Names</a:t>
            </a:r>
          </a:p>
        </p:txBody>
      </p:sp>
      <p:pic>
        <p:nvPicPr>
          <p:cNvPr id="6" name="Picture 5" descr="A picture containing drawing&#10;&#10;Description automatically generated">
            <a:extLst>
              <a:ext uri="{FF2B5EF4-FFF2-40B4-BE49-F238E27FC236}">
                <a16:creationId xmlns:a16="http://schemas.microsoft.com/office/drawing/2014/main" id="{C8CFE6E9-0AEF-41EA-91D2-5D597A2F4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239" y="2568830"/>
            <a:ext cx="5770880" cy="3992707"/>
          </a:xfrm>
          <a:prstGeom prst="rect">
            <a:avLst/>
          </a:prstGeom>
        </p:spPr>
      </p:pic>
      <p:sp>
        <p:nvSpPr>
          <p:cNvPr id="7" name="TextBox 6">
            <a:extLst>
              <a:ext uri="{FF2B5EF4-FFF2-40B4-BE49-F238E27FC236}">
                <a16:creationId xmlns:a16="http://schemas.microsoft.com/office/drawing/2014/main" id="{A2835AEA-CE6F-43DD-A700-A81924735688}"/>
              </a:ext>
            </a:extLst>
          </p:cNvPr>
          <p:cNvSpPr txBox="1"/>
          <p:nvPr/>
        </p:nvSpPr>
        <p:spPr>
          <a:xfrm>
            <a:off x="446809" y="2568830"/>
            <a:ext cx="4520045"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In 2010, almost all tropical systems became named storms</a:t>
            </a:r>
          </a:p>
          <a:p>
            <a:pPr marL="285750" indent="-285750">
              <a:buFont typeface="Arial" panose="020B0604020202020204" pitchFamily="34" charset="0"/>
              <a:buChar char="•"/>
            </a:pPr>
            <a:r>
              <a:rPr lang="en-US" sz="2800" dirty="0"/>
              <a:t>In 1970s, the overall tropical systems weren’t relatively strong, and hence remained unnamed</a:t>
            </a:r>
          </a:p>
          <a:p>
            <a:pPr marL="285750" indent="-285750">
              <a:buFont typeface="Arial" panose="020B0604020202020204" pitchFamily="34" charset="0"/>
              <a:buChar char="•"/>
            </a:pPr>
            <a:r>
              <a:rPr lang="en-US" sz="2800" dirty="0"/>
              <a:t>Starting 1950s, storm cycles  began getting named</a:t>
            </a:r>
          </a:p>
        </p:txBody>
      </p:sp>
      <p:pic>
        <p:nvPicPr>
          <p:cNvPr id="9" name="Picture 8" descr="A close up of a logo&#10;&#10;Description automatically generated">
            <a:extLst>
              <a:ext uri="{FF2B5EF4-FFF2-40B4-BE49-F238E27FC236}">
                <a16:creationId xmlns:a16="http://schemas.microsoft.com/office/drawing/2014/main" id="{B69C4C8A-4973-47ED-8E19-C63B17B95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5917" y="211403"/>
            <a:ext cx="1973015" cy="1676157"/>
          </a:xfrm>
          <a:prstGeom prst="rect">
            <a:avLst/>
          </a:prstGeom>
        </p:spPr>
      </p:pic>
    </p:spTree>
    <p:extLst>
      <p:ext uri="{BB962C8B-B14F-4D97-AF65-F5344CB8AC3E}">
        <p14:creationId xmlns:p14="http://schemas.microsoft.com/office/powerpoint/2010/main" val="1175137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253068" y="464707"/>
            <a:ext cx="59743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Understanding Cyclones: Duration</a:t>
            </a:r>
          </a:p>
        </p:txBody>
      </p:sp>
      <p:pic>
        <p:nvPicPr>
          <p:cNvPr id="5" name="Picture 4" descr="A picture containing pencil&#10;&#10;Description automatically generated">
            <a:extLst>
              <a:ext uri="{FF2B5EF4-FFF2-40B4-BE49-F238E27FC236}">
                <a16:creationId xmlns:a16="http://schemas.microsoft.com/office/drawing/2014/main" id="{D4ACC582-19E5-403B-8163-72C57803A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0410" y="2637933"/>
            <a:ext cx="6388522" cy="3799235"/>
          </a:xfrm>
          <a:prstGeom prst="rect">
            <a:avLst/>
          </a:prstGeom>
        </p:spPr>
      </p:pic>
      <p:sp>
        <p:nvSpPr>
          <p:cNvPr id="8" name="TextBox 7">
            <a:extLst>
              <a:ext uri="{FF2B5EF4-FFF2-40B4-BE49-F238E27FC236}">
                <a16:creationId xmlns:a16="http://schemas.microsoft.com/office/drawing/2014/main" id="{CFA91EBE-E145-4437-8CC0-1AB133910211}"/>
              </a:ext>
            </a:extLst>
          </p:cNvPr>
          <p:cNvSpPr txBox="1"/>
          <p:nvPr/>
        </p:nvSpPr>
        <p:spPr>
          <a:xfrm>
            <a:off x="168007" y="2637933"/>
            <a:ext cx="453158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Most cyclones last 3-7 days</a:t>
            </a:r>
          </a:p>
          <a:p>
            <a:pPr marL="285750" indent="-285750">
              <a:buFont typeface="Arial" panose="020B0604020202020204" pitchFamily="34" charset="0"/>
              <a:buChar char="•"/>
            </a:pPr>
            <a:r>
              <a:rPr lang="en-US" sz="2800" dirty="0"/>
              <a:t>Some outliers last up to 90 days!!</a:t>
            </a:r>
          </a:p>
        </p:txBody>
      </p:sp>
      <p:pic>
        <p:nvPicPr>
          <p:cNvPr id="14" name="Picture 13" descr="A close up of a logo&#10;&#10;Description automatically generated">
            <a:extLst>
              <a:ext uri="{FF2B5EF4-FFF2-40B4-BE49-F238E27FC236}">
                <a16:creationId xmlns:a16="http://schemas.microsoft.com/office/drawing/2014/main" id="{A37EAD8F-DE39-4371-A54E-2387732F8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5138" y="207585"/>
            <a:ext cx="1683794" cy="1683794"/>
          </a:xfrm>
          <a:prstGeom prst="rect">
            <a:avLst/>
          </a:prstGeom>
        </p:spPr>
      </p:pic>
    </p:spTree>
    <p:extLst>
      <p:ext uri="{BB962C8B-B14F-4D97-AF65-F5344CB8AC3E}">
        <p14:creationId xmlns:p14="http://schemas.microsoft.com/office/powerpoint/2010/main" val="3721216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253068" y="464707"/>
            <a:ext cx="1099877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Understanding Cyclones: Conclusion</a:t>
            </a:r>
          </a:p>
        </p:txBody>
      </p:sp>
      <p:sp>
        <p:nvSpPr>
          <p:cNvPr id="8" name="TextBox 7">
            <a:extLst>
              <a:ext uri="{FF2B5EF4-FFF2-40B4-BE49-F238E27FC236}">
                <a16:creationId xmlns:a16="http://schemas.microsoft.com/office/drawing/2014/main" id="{47088B09-3325-4358-AFB9-0068DB1C688D}"/>
              </a:ext>
            </a:extLst>
          </p:cNvPr>
          <p:cNvSpPr txBox="1"/>
          <p:nvPr/>
        </p:nvSpPr>
        <p:spPr>
          <a:xfrm>
            <a:off x="178640" y="2129774"/>
            <a:ext cx="4675909" cy="3539430"/>
          </a:xfrm>
          <a:prstGeom prst="rect">
            <a:avLst/>
          </a:prstGeom>
          <a:noFill/>
        </p:spPr>
        <p:txBody>
          <a:bodyPr wrap="square" rtlCol="0">
            <a:spAutoFit/>
          </a:bodyPr>
          <a:lstStyle/>
          <a:p>
            <a:pPr marL="285750" indent="-285750">
              <a:buFont typeface="Arial" panose="020B0604020202020204" pitchFamily="34" charset="0"/>
              <a:buChar char="•"/>
              <a:defRPr/>
            </a:pPr>
            <a:r>
              <a:rPr lang="en-US" sz="2800" dirty="0"/>
              <a:t>Tropical systems</a:t>
            </a:r>
            <a:r>
              <a:rPr lang="en-US" sz="2800" dirty="0">
                <a:solidFill>
                  <a:prstClr val="black"/>
                </a:solidFill>
              </a:rPr>
              <a:t> are forming a month earlier on average over the past 70 years</a:t>
            </a:r>
          </a:p>
          <a:p>
            <a:pPr marL="285750" lvl="0" indent="-285750">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More </a:t>
            </a:r>
            <a:r>
              <a:rPr lang="en-US" sz="2800" dirty="0"/>
              <a:t>tropical systems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are getting named</a:t>
            </a:r>
          </a:p>
          <a:p>
            <a:pPr marL="285750" lvl="0" indent="-285750">
              <a:buFont typeface="Arial" panose="020B0604020202020204" pitchFamily="34" charset="0"/>
              <a:buChar char="•"/>
              <a:defRPr/>
            </a:pPr>
            <a:r>
              <a:rPr lang="en-US" sz="2800" dirty="0">
                <a:solidFill>
                  <a:prstClr val="black"/>
                </a:solidFill>
                <a:latin typeface="Calibri" panose="020F0502020204030204"/>
              </a:rPr>
              <a:t>Most </a:t>
            </a:r>
            <a:r>
              <a:rPr lang="en-US" sz="2800" dirty="0"/>
              <a:t>tropical systems</a:t>
            </a:r>
            <a:r>
              <a:rPr lang="en-US" sz="2800" dirty="0">
                <a:solidFill>
                  <a:prstClr val="black"/>
                </a:solidFill>
                <a:latin typeface="Calibri" panose="020F0502020204030204"/>
              </a:rPr>
              <a:t> last 3-7 days, but the outliers last up to 90!!</a:t>
            </a:r>
          </a:p>
        </p:txBody>
      </p:sp>
      <p:pic>
        <p:nvPicPr>
          <p:cNvPr id="5" name="Picture 4" descr="A picture containing outdoor, wave, water, surfing&#10;&#10;Description automatically generated">
            <a:extLst>
              <a:ext uri="{FF2B5EF4-FFF2-40B4-BE49-F238E27FC236}">
                <a16:creationId xmlns:a16="http://schemas.microsoft.com/office/drawing/2014/main" id="{CC3577C0-8317-40B1-BBDE-3E4F6B715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135" y="3258748"/>
            <a:ext cx="6356839" cy="3178420"/>
          </a:xfrm>
          <a:prstGeom prst="rect">
            <a:avLst/>
          </a:prstGeom>
        </p:spPr>
      </p:pic>
      <p:pic>
        <p:nvPicPr>
          <p:cNvPr id="9" name="Picture 8" descr="A picture containing dark, sitting, computer, light&#10;&#10;Description automatically generated">
            <a:extLst>
              <a:ext uri="{FF2B5EF4-FFF2-40B4-BE49-F238E27FC236}">
                <a16:creationId xmlns:a16="http://schemas.microsoft.com/office/drawing/2014/main" id="{BCE3D2B0-DEC1-402B-AE88-BA7A7D009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6747" y="144563"/>
            <a:ext cx="1622185" cy="1985211"/>
          </a:xfrm>
          <a:prstGeom prst="rect">
            <a:avLst/>
          </a:prstGeom>
        </p:spPr>
      </p:pic>
    </p:spTree>
    <p:extLst>
      <p:ext uri="{BB962C8B-B14F-4D97-AF65-F5344CB8AC3E}">
        <p14:creationId xmlns:p14="http://schemas.microsoft.com/office/powerpoint/2010/main" val="564582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359102" y="296754"/>
            <a:ext cx="66709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Tracking: Harvey, Irma, and Maria</a:t>
            </a:r>
          </a:p>
        </p:txBody>
      </p:sp>
      <p:sp>
        <p:nvSpPr>
          <p:cNvPr id="10" name="Rectangle 9">
            <a:extLst>
              <a:ext uri="{FF2B5EF4-FFF2-40B4-BE49-F238E27FC236}">
                <a16:creationId xmlns:a16="http://schemas.microsoft.com/office/drawing/2014/main" id="{4069B78C-AEB7-4A29-96C1-FD779FC5F320}"/>
              </a:ext>
            </a:extLst>
          </p:cNvPr>
          <p:cNvSpPr/>
          <p:nvPr/>
        </p:nvSpPr>
        <p:spPr>
          <a:xfrm>
            <a:off x="553772" y="2130930"/>
            <a:ext cx="3840480" cy="3713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2017 Focus Storms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Hurricane Harvey (Aug 17 – Sept 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Hurricane Irma (Aug 30 – Sept 12)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Hurricane Maria (Sept 16 – Oct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Tropical Depression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Tropical Storm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Minor Hurricane (Cat 1 and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Major Hurricane (Cat 3, 4, and 5)  </a:t>
            </a:r>
          </a:p>
        </p:txBody>
      </p:sp>
      <p:sp>
        <p:nvSpPr>
          <p:cNvPr id="12" name="Oval 11">
            <a:extLst>
              <a:ext uri="{FF2B5EF4-FFF2-40B4-BE49-F238E27FC236}">
                <a16:creationId xmlns:a16="http://schemas.microsoft.com/office/drawing/2014/main" id="{2B16B92C-F176-412F-95A0-331E9B198F73}"/>
              </a:ext>
            </a:extLst>
          </p:cNvPr>
          <p:cNvSpPr>
            <a:spLocks noChangeAspect="1"/>
          </p:cNvSpPr>
          <p:nvPr/>
        </p:nvSpPr>
        <p:spPr>
          <a:xfrm flipH="1">
            <a:off x="842212" y="4693598"/>
            <a:ext cx="130303" cy="129654"/>
          </a:xfrm>
          <a:prstGeom prst="ellipse">
            <a:avLst/>
          </a:prstGeom>
          <a:solidFill>
            <a:srgbClr val="66FF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1F83400B-922B-4B78-BB67-60A19EB416D5}"/>
              </a:ext>
            </a:extLst>
          </p:cNvPr>
          <p:cNvSpPr>
            <a:spLocks noChangeAspect="1"/>
          </p:cNvSpPr>
          <p:nvPr/>
        </p:nvSpPr>
        <p:spPr>
          <a:xfrm flipH="1">
            <a:off x="842211" y="4939950"/>
            <a:ext cx="130303" cy="129654"/>
          </a:xfrm>
          <a:prstGeom prst="ellipse">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28AE588-33ED-4E04-920E-55CD00AED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353" y="1879953"/>
            <a:ext cx="6008439" cy="4648913"/>
          </a:xfrm>
          <a:prstGeom prst="rect">
            <a:avLst/>
          </a:prstGeom>
        </p:spPr>
      </p:pic>
      <p:sp>
        <p:nvSpPr>
          <p:cNvPr id="11" name="Oval 10">
            <a:extLst>
              <a:ext uri="{FF2B5EF4-FFF2-40B4-BE49-F238E27FC236}">
                <a16:creationId xmlns:a16="http://schemas.microsoft.com/office/drawing/2014/main" id="{3B0F626D-F990-44F0-94FC-67E414CCB24F}"/>
              </a:ext>
            </a:extLst>
          </p:cNvPr>
          <p:cNvSpPr>
            <a:spLocks noChangeAspect="1"/>
          </p:cNvSpPr>
          <p:nvPr/>
        </p:nvSpPr>
        <p:spPr>
          <a:xfrm flipH="1">
            <a:off x="842211" y="5203951"/>
            <a:ext cx="130303" cy="129654"/>
          </a:xfrm>
          <a:prstGeom prst="ellipse">
            <a:avLst/>
          </a:prstGeom>
          <a:solidFill>
            <a:srgbClr val="FF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EFFE738-464F-4590-B109-F7259FAB8162}"/>
              </a:ext>
            </a:extLst>
          </p:cNvPr>
          <p:cNvSpPr>
            <a:spLocks noChangeAspect="1"/>
          </p:cNvSpPr>
          <p:nvPr/>
        </p:nvSpPr>
        <p:spPr>
          <a:xfrm flipH="1">
            <a:off x="842211" y="5503173"/>
            <a:ext cx="130303" cy="129654"/>
          </a:xfrm>
          <a:prstGeom prst="ellipse">
            <a:avLst/>
          </a:prstGeom>
          <a:solidFill>
            <a:srgbClr val="8600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CD89A528-3E04-4CE6-B84E-E5255893DD40}"/>
              </a:ext>
            </a:extLst>
          </p:cNvPr>
          <p:cNvSpPr/>
          <p:nvPr/>
        </p:nvSpPr>
        <p:spPr>
          <a:xfrm>
            <a:off x="9377570" y="3626426"/>
            <a:ext cx="1868556" cy="4472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Hurricane Maria</a:t>
            </a:r>
          </a:p>
        </p:txBody>
      </p:sp>
      <p:sp>
        <p:nvSpPr>
          <p:cNvPr id="16" name="Rectangle 15">
            <a:extLst>
              <a:ext uri="{FF2B5EF4-FFF2-40B4-BE49-F238E27FC236}">
                <a16:creationId xmlns:a16="http://schemas.microsoft.com/office/drawing/2014/main" id="{9D9E258A-1C8E-4AAC-854F-8F3616D04CAC}"/>
              </a:ext>
            </a:extLst>
          </p:cNvPr>
          <p:cNvSpPr/>
          <p:nvPr/>
        </p:nvSpPr>
        <p:spPr>
          <a:xfrm>
            <a:off x="7323559" y="2754793"/>
            <a:ext cx="1868556" cy="4472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Hurricane Irma</a:t>
            </a:r>
          </a:p>
        </p:txBody>
      </p:sp>
      <p:sp>
        <p:nvSpPr>
          <p:cNvPr id="17" name="Rectangle 16">
            <a:extLst>
              <a:ext uri="{FF2B5EF4-FFF2-40B4-BE49-F238E27FC236}">
                <a16:creationId xmlns:a16="http://schemas.microsoft.com/office/drawing/2014/main" id="{D38AD2C2-08EB-486D-9054-94670716FD72}"/>
              </a:ext>
            </a:extLst>
          </p:cNvPr>
          <p:cNvSpPr/>
          <p:nvPr/>
        </p:nvSpPr>
        <p:spPr>
          <a:xfrm>
            <a:off x="5717724" y="5973613"/>
            <a:ext cx="1868556" cy="4472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Hurricane Harvey</a:t>
            </a:r>
          </a:p>
        </p:txBody>
      </p:sp>
      <p:cxnSp>
        <p:nvCxnSpPr>
          <p:cNvPr id="19" name="Straight Arrow Connector 18">
            <a:extLst>
              <a:ext uri="{FF2B5EF4-FFF2-40B4-BE49-F238E27FC236}">
                <a16:creationId xmlns:a16="http://schemas.microsoft.com/office/drawing/2014/main" id="{B572D072-14F9-4A9A-AFCE-E506CE8C8467}"/>
              </a:ext>
            </a:extLst>
          </p:cNvPr>
          <p:cNvCxnSpPr>
            <a:cxnSpLocks/>
          </p:cNvCxnSpPr>
          <p:nvPr/>
        </p:nvCxnSpPr>
        <p:spPr>
          <a:xfrm flipH="1">
            <a:off x="7581759" y="3310858"/>
            <a:ext cx="447541" cy="1239080"/>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D45C6E1-514B-4ADB-8FA3-2FC6E4992416}"/>
              </a:ext>
            </a:extLst>
          </p:cNvPr>
          <p:cNvCxnSpPr>
            <a:cxnSpLocks/>
          </p:cNvCxnSpPr>
          <p:nvPr/>
        </p:nvCxnSpPr>
        <p:spPr>
          <a:xfrm flipH="1">
            <a:off x="8348870" y="4162079"/>
            <a:ext cx="1477619" cy="596346"/>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5F4B538-DCA3-4C01-BF81-8A25C9607870}"/>
              </a:ext>
            </a:extLst>
          </p:cNvPr>
          <p:cNvCxnSpPr>
            <a:cxnSpLocks/>
          </p:cNvCxnSpPr>
          <p:nvPr/>
        </p:nvCxnSpPr>
        <p:spPr>
          <a:xfrm flipV="1">
            <a:off x="6474277" y="5273953"/>
            <a:ext cx="343961" cy="742825"/>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picture containing drawing&#10;&#10;Description automatically generated">
            <a:extLst>
              <a:ext uri="{FF2B5EF4-FFF2-40B4-BE49-F238E27FC236}">
                <a16:creationId xmlns:a16="http://schemas.microsoft.com/office/drawing/2014/main" id="{FB25D3F4-AC78-47DA-8A46-DF6A5DE17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1293" y="226696"/>
            <a:ext cx="1309665" cy="1309665"/>
          </a:xfrm>
          <a:prstGeom prst="rect">
            <a:avLst/>
          </a:prstGeom>
        </p:spPr>
      </p:pic>
    </p:spTree>
    <p:extLst>
      <p:ext uri="{BB962C8B-B14F-4D97-AF65-F5344CB8AC3E}">
        <p14:creationId xmlns:p14="http://schemas.microsoft.com/office/powerpoint/2010/main" val="22117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508592" y="464707"/>
            <a:ext cx="463521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Demographics: Population</a:t>
            </a:r>
          </a:p>
        </p:txBody>
      </p:sp>
      <p:pic>
        <p:nvPicPr>
          <p:cNvPr id="3" name="Picture 2">
            <a:extLst>
              <a:ext uri="{FF2B5EF4-FFF2-40B4-BE49-F238E27FC236}">
                <a16:creationId xmlns:a16="http://schemas.microsoft.com/office/drawing/2014/main" id="{3238B123-7319-4C34-9652-B8A1A5F5F739}"/>
              </a:ext>
            </a:extLst>
          </p:cNvPr>
          <p:cNvPicPr>
            <a:picLocks noChangeAspect="1"/>
          </p:cNvPicPr>
          <p:nvPr/>
        </p:nvPicPr>
        <p:blipFill>
          <a:blip r:embed="rId3"/>
          <a:stretch>
            <a:fillRect/>
          </a:stretch>
        </p:blipFill>
        <p:spPr>
          <a:xfrm>
            <a:off x="6096952" y="2594343"/>
            <a:ext cx="5586456" cy="3842825"/>
          </a:xfrm>
          <a:prstGeom prst="rect">
            <a:avLst/>
          </a:prstGeom>
        </p:spPr>
      </p:pic>
      <p:sp>
        <p:nvSpPr>
          <p:cNvPr id="5" name="TextBox 4">
            <a:extLst>
              <a:ext uri="{FF2B5EF4-FFF2-40B4-BE49-F238E27FC236}">
                <a16:creationId xmlns:a16="http://schemas.microsoft.com/office/drawing/2014/main" id="{B0AD5FD3-9EF0-4DF3-B30D-3D28F207903C}"/>
              </a:ext>
            </a:extLst>
          </p:cNvPr>
          <p:cNvSpPr txBox="1"/>
          <p:nvPr/>
        </p:nvSpPr>
        <p:spPr>
          <a:xfrm>
            <a:off x="183978" y="2449288"/>
            <a:ext cx="528444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After some hurricanes, the population increased in certain areas while it slightly decreased in other areas</a:t>
            </a:r>
          </a:p>
          <a:p>
            <a:pPr marL="285750" indent="-285750">
              <a:buFont typeface="Arial" panose="020B0604020202020204" pitchFamily="34" charset="0"/>
              <a:buChar char="•"/>
            </a:pPr>
            <a:r>
              <a:rPr lang="en-US" sz="2800" dirty="0"/>
              <a:t>Population does not appear to have a strong correlation with hurricanes</a:t>
            </a:r>
          </a:p>
        </p:txBody>
      </p:sp>
      <p:pic>
        <p:nvPicPr>
          <p:cNvPr id="8" name="Picture 7" descr="A close up of a logo&#10;&#10;Description automatically generated">
            <a:extLst>
              <a:ext uri="{FF2B5EF4-FFF2-40B4-BE49-F238E27FC236}">
                <a16:creationId xmlns:a16="http://schemas.microsoft.com/office/drawing/2014/main" id="{38B85D9A-5451-494B-B9DF-DF4AFFF29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7020" y="227232"/>
            <a:ext cx="1346388" cy="1346388"/>
          </a:xfrm>
          <a:prstGeom prst="rect">
            <a:avLst/>
          </a:prstGeom>
        </p:spPr>
      </p:pic>
    </p:spTree>
    <p:extLst>
      <p:ext uri="{BB962C8B-B14F-4D97-AF65-F5344CB8AC3E}">
        <p14:creationId xmlns:p14="http://schemas.microsoft.com/office/powerpoint/2010/main" val="3983959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1162</Words>
  <Application>Microsoft Office PowerPoint</Application>
  <PresentationFormat>Widescreen</PresentationFormat>
  <Paragraphs>131</Paragraphs>
  <Slides>18</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Professional</dc:creator>
  <cp:lastModifiedBy>Odill Rodrigues</cp:lastModifiedBy>
  <cp:revision>41</cp:revision>
  <dcterms:created xsi:type="dcterms:W3CDTF">2020-06-25T21:38:41Z</dcterms:created>
  <dcterms:modified xsi:type="dcterms:W3CDTF">2020-06-26T03:10:01Z</dcterms:modified>
</cp:coreProperties>
</file>